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0" r:id="rId4"/>
    <p:sldId id="273" r:id="rId5"/>
    <p:sldId id="272" r:id="rId6"/>
    <p:sldId id="266" r:id="rId7"/>
    <p:sldId id="262" r:id="rId8"/>
    <p:sldId id="263" r:id="rId9"/>
    <p:sldId id="261" r:id="rId10"/>
    <p:sldId id="267" r:id="rId11"/>
    <p:sldId id="268" r:id="rId12"/>
    <p:sldId id="269" r:id="rId13"/>
    <p:sldId id="270" r:id="rId14"/>
    <p:sldId id="274" r:id="rId15"/>
    <p:sldId id="275" r:id="rId16"/>
    <p:sldId id="276" r:id="rId17"/>
    <p:sldId id="277" r:id="rId18"/>
    <p:sldId id="278"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76909" autoAdjust="0"/>
  </p:normalViewPr>
  <p:slideViewPr>
    <p:cSldViewPr>
      <p:cViewPr varScale="1">
        <p:scale>
          <a:sx n="52" d="100"/>
          <a:sy n="52" d="100"/>
        </p:scale>
        <p:origin x="-1698" y="-90"/>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52ADC-BDB2-48C0-B7FB-A17EA6AE991E}" type="datetimeFigureOut">
              <a:rPr lang="en-US" smtClean="0"/>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015D9-88BD-4B6C-A98C-5A87270F8974}" type="slidenum">
              <a:rPr lang="en-US" smtClean="0"/>
              <a:t>‹#›</a:t>
            </a:fld>
            <a:endParaRPr lang="en-US"/>
          </a:p>
        </p:txBody>
      </p:sp>
    </p:spTree>
    <p:extLst>
      <p:ext uri="{BB962C8B-B14F-4D97-AF65-F5344CB8AC3E}">
        <p14:creationId xmlns:p14="http://schemas.microsoft.com/office/powerpoint/2010/main" val="33522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C4FD24E-FC66-4E09-AE20-ECADA2A16F07}" type="slidenum">
              <a:rPr lang="en-US" smtClean="0">
                <a:solidFill>
                  <a:prstClr val="black"/>
                </a:solidFill>
              </a:rPr>
              <a:pPr/>
              <a:t>1</a:t>
            </a:fld>
            <a:endParaRPr lang="en-US">
              <a:solidFill>
                <a:prstClr val="black"/>
              </a:solidFill>
            </a:endParaRPr>
          </a:p>
        </p:txBody>
      </p:sp>
      <p:sp>
        <p:nvSpPr>
          <p:cNvPr id="5" name="Rectangle 4"/>
          <p:cNvSpPr/>
          <p:nvPr/>
        </p:nvSpPr>
        <p:spPr>
          <a:xfrm>
            <a:off x="304800" y="4419600"/>
            <a:ext cx="6248400" cy="3785652"/>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As emergency managers in the state of Texas, we tend to concentrate on mitigating, preparing and responding to emergencies from an operational perspective. Seldom do we do the same for the fiscal side of emergency management, with areas such as recovery often being an afterthought. With today’s economy, fiscal responsibility needs to be considered at the beginning of the emergency, not at the end.  </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Finance is part of all four areas of emergency management (mitigation, planning, response and recovery) and we should be concerned with much more than just how to respond to an emergency</a:t>
            </a:r>
          </a:p>
          <a:p>
            <a:endParaRPr lang="en-US" sz="1200"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Introductions </a:t>
            </a:r>
            <a:endParaRPr lang="en-US" sz="1200" dirty="0" smtClean="0">
              <a:latin typeface="Times New Roman" panose="02020603050405020304" pitchFamily="18" charset="0"/>
              <a:cs typeface="Times New Roman" panose="02020603050405020304" pitchFamily="18" charset="0"/>
            </a:endParaRPr>
          </a:p>
          <a:p>
            <a:pPr marL="172563" indent="-172563">
              <a:buFontTx/>
              <a:buChar char="-"/>
            </a:pPr>
            <a:r>
              <a:rPr lang="en-US" sz="1200" dirty="0" smtClean="0">
                <a:latin typeface="Times New Roman" panose="02020603050405020304" pitchFamily="18" charset="0"/>
                <a:cs typeface="Times New Roman" panose="02020603050405020304" pitchFamily="18" charset="0"/>
              </a:rPr>
              <a:t>Name</a:t>
            </a:r>
          </a:p>
          <a:p>
            <a:pPr marL="172563" indent="-172563">
              <a:buFontTx/>
              <a:buChar char="-"/>
            </a:pPr>
            <a:r>
              <a:rPr lang="en-US" sz="1200" dirty="0" smtClean="0">
                <a:latin typeface="Times New Roman" panose="02020603050405020304" pitchFamily="18" charset="0"/>
                <a:cs typeface="Times New Roman" panose="02020603050405020304" pitchFamily="18" charset="0"/>
              </a:rPr>
              <a:t>Position (Daily and during a Disaster)</a:t>
            </a:r>
          </a:p>
          <a:p>
            <a:pPr marL="172563" indent="-172563">
              <a:buFontTx/>
              <a:buChar char="-"/>
            </a:pPr>
            <a:r>
              <a:rPr lang="en-US" sz="1200" dirty="0" smtClean="0">
                <a:latin typeface="Times New Roman" panose="02020603050405020304" pitchFamily="18" charset="0"/>
                <a:cs typeface="Times New Roman" panose="02020603050405020304" pitchFamily="18" charset="0"/>
              </a:rPr>
              <a:t>Disaster Experience</a:t>
            </a:r>
          </a:p>
          <a:p>
            <a:pPr marL="172563" indent="-172563">
              <a:buFontTx/>
              <a:buChar char="-"/>
            </a:pPr>
            <a:r>
              <a:rPr lang="en-US" sz="1200" dirty="0" smtClean="0">
                <a:latin typeface="Times New Roman" panose="02020603050405020304" pitchFamily="18" charset="0"/>
                <a:cs typeface="Times New Roman" panose="02020603050405020304" pitchFamily="18" charset="0"/>
              </a:rPr>
              <a:t>Course Expectation</a:t>
            </a:r>
          </a:p>
          <a:p>
            <a:r>
              <a:rPr lang="en-US" sz="1200" dirty="0" smtClean="0"/>
              <a:t> </a:t>
            </a:r>
          </a:p>
          <a:p>
            <a:pPr marL="172563" indent="-172563">
              <a:buFontTx/>
              <a:buChar char="-"/>
            </a:pPr>
            <a:r>
              <a:rPr lang="en-US" sz="1200" dirty="0" smtClean="0"/>
              <a:t>Instructor</a:t>
            </a:r>
          </a:p>
          <a:p>
            <a:endParaRPr lang="en-US" sz="1200" dirty="0" smtClean="0"/>
          </a:p>
          <a:p>
            <a:endParaRPr lang="en-US" sz="1200" dirty="0" smtClean="0"/>
          </a:p>
          <a:p>
            <a:r>
              <a:rPr lang="en-US" sz="1200" dirty="0" err="1" smtClean="0"/>
              <a:t>LASTE</a:t>
            </a:r>
            <a:r>
              <a:rPr lang="en-US" sz="1200" dirty="0" smtClean="0"/>
              <a:t> UPDATED:</a:t>
            </a:r>
          </a:p>
          <a:p>
            <a:r>
              <a:rPr lang="en-US" sz="1200" dirty="0" smtClean="0"/>
              <a:t>5 November 2015</a:t>
            </a:r>
          </a:p>
        </p:txBody>
      </p:sp>
    </p:spTree>
    <p:extLst>
      <p:ext uri="{BB962C8B-B14F-4D97-AF65-F5344CB8AC3E}">
        <p14:creationId xmlns:p14="http://schemas.microsoft.com/office/powerpoint/2010/main" val="276186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038600"/>
            <a:ext cx="6858000" cy="4953000"/>
          </a:xfrm>
        </p:spPr>
        <p:txBody>
          <a:bodyPr>
            <a:noAutofit/>
          </a:bodyPr>
          <a:lstStyle/>
          <a:p>
            <a:r>
              <a:rPr lang="en-US" sz="1100" u="sng" dirty="0">
                <a:latin typeface="Times New Roman" panose="02020603050405020304" pitchFamily="18" charset="0"/>
                <a:cs typeface="Times New Roman" panose="02020603050405020304" pitchFamily="18" charset="0"/>
              </a:rPr>
              <a:t>Daily Burn Rate</a:t>
            </a:r>
            <a:endParaRPr lang="en-US" sz="1100" dirty="0">
              <a:latin typeface="Times New Roman" panose="02020603050405020304" pitchFamily="18" charset="0"/>
              <a:cs typeface="Times New Roman" panose="02020603050405020304" pitchFamily="18" charset="0"/>
            </a:endParaRPr>
          </a:p>
          <a:p>
            <a:pPr marL="167956" indent="-167956">
              <a:buFontTx/>
              <a:buChar char="-"/>
            </a:pPr>
            <a:r>
              <a:rPr lang="en-US" sz="1100" dirty="0">
                <a:latin typeface="Times New Roman" panose="02020603050405020304" pitchFamily="18" charset="0"/>
                <a:cs typeface="Times New Roman" panose="02020603050405020304" pitchFamily="18" charset="0"/>
              </a:rPr>
              <a:t>What is the daily cost of managing the incident each day</a:t>
            </a:r>
          </a:p>
          <a:p>
            <a:pPr marL="167956" indent="-167956">
              <a:buFontTx/>
              <a:buChar char="-"/>
            </a:pPr>
            <a:r>
              <a:rPr lang="en-US" sz="1100" dirty="0">
                <a:latin typeface="Times New Roman" panose="02020603050405020304" pitchFamily="18" charset="0"/>
                <a:cs typeface="Times New Roman" panose="02020603050405020304" pitchFamily="18" charset="0"/>
              </a:rPr>
              <a:t>Need to Report to state daily before 10 am</a:t>
            </a:r>
          </a:p>
          <a:p>
            <a:pPr marL="167956" indent="-167956">
              <a:buFontTx/>
              <a:buChar char="-"/>
            </a:pPr>
            <a:r>
              <a:rPr lang="en-US" sz="1100" dirty="0">
                <a:latin typeface="Times New Roman" panose="02020603050405020304" pitchFamily="18" charset="0"/>
                <a:cs typeface="Times New Roman" panose="02020603050405020304" pitchFamily="18" charset="0"/>
              </a:rPr>
              <a:t>State reports chief’s / governor’s office by 10 am</a:t>
            </a:r>
          </a:p>
          <a:p>
            <a:r>
              <a:rPr lang="en-US" sz="1100" dirty="0">
                <a:latin typeface="Times New Roman" panose="02020603050405020304" pitchFamily="18" charset="0"/>
                <a:cs typeface="Times New Roman" panose="02020603050405020304" pitchFamily="18" charset="0"/>
              </a:rPr>
              <a:t>Local Daily Burn Rates are requested by the SOC to gain greater situational awareness, better understand the impact of the event, and assist / influence  decision making and preparation for managing the event.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This is NOT a DSO although much of the data may be used in developing your DSO. </a:t>
            </a:r>
          </a:p>
          <a:p>
            <a:r>
              <a:rPr lang="en-US" sz="900" b="1" dirty="0">
                <a:latin typeface="Times New Roman" panose="02020603050405020304" pitchFamily="18" charset="0"/>
                <a:ea typeface="Segoe UI" pitchFamily="34" charset="0"/>
                <a:cs typeface="Times New Roman" panose="02020603050405020304" pitchFamily="18" charset="0"/>
              </a:rPr>
              <a:t>What is a DSO? (Damage Summary Outline)</a:t>
            </a:r>
            <a:endParaRPr lang="en-US" sz="900" dirty="0">
              <a:latin typeface="Times New Roman" panose="02020603050405020304" pitchFamily="18" charset="0"/>
              <a:ea typeface="Segoe UI" pitchFamily="34" charset="0"/>
              <a:cs typeface="Times New Roman" panose="02020603050405020304" pitchFamily="18" charset="0"/>
            </a:endParaRPr>
          </a:p>
          <a:p>
            <a:pPr marL="166872" indent="-166872">
              <a:buFont typeface="Arial" panose="020B0604020202020204" pitchFamily="34" charset="0"/>
              <a:buChar char="•"/>
            </a:pPr>
            <a:r>
              <a:rPr lang="en-US" sz="900" dirty="0">
                <a:latin typeface="Times New Roman" panose="02020603050405020304" pitchFamily="18" charset="0"/>
                <a:ea typeface="Segoe UI" pitchFamily="34" charset="0"/>
                <a:cs typeface="Times New Roman" panose="02020603050405020304" pitchFamily="18" charset="0"/>
              </a:rPr>
              <a:t>Initial document for requesting State and Federal Recovery Assistance</a:t>
            </a:r>
          </a:p>
          <a:p>
            <a:pPr marL="166872" indent="-166872">
              <a:buFont typeface="Arial" panose="020B0604020202020204" pitchFamily="34" charset="0"/>
              <a:buChar char="•"/>
            </a:pPr>
            <a:r>
              <a:rPr lang="en-US" sz="900" dirty="0">
                <a:latin typeface="Times New Roman" panose="02020603050405020304" pitchFamily="18" charset="0"/>
                <a:ea typeface="Segoe UI" pitchFamily="34" charset="0"/>
                <a:cs typeface="Times New Roman" panose="02020603050405020304" pitchFamily="18" charset="0"/>
              </a:rPr>
              <a:t>Form for collecting Initial Damage Estimates to assist in determining scope of disaster</a:t>
            </a:r>
          </a:p>
          <a:p>
            <a:pPr marL="166872" indent="-166872">
              <a:buFont typeface="Arial" panose="020B0604020202020204" pitchFamily="34" charset="0"/>
              <a:buChar char="•"/>
            </a:pPr>
            <a:r>
              <a:rPr lang="en-US" sz="900" dirty="0">
                <a:latin typeface="Times New Roman" panose="02020603050405020304" pitchFamily="18" charset="0"/>
                <a:ea typeface="Segoe UI" pitchFamily="34" charset="0"/>
                <a:cs typeface="Times New Roman" panose="02020603050405020304" pitchFamily="18" charset="0"/>
              </a:rPr>
              <a:t>TDEM Damages Record Collection Tool</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State can track early incident trends to determine if the incident might be declarable and they can initiate process to request funding earlier, expediting the overall incident. </a:t>
            </a:r>
          </a:p>
          <a:p>
            <a:endParaRPr lang="en-US" sz="1100" dirty="0">
              <a:latin typeface="Times New Roman" panose="02020603050405020304" pitchFamily="18" charset="0"/>
              <a:cs typeface="Times New Roman" panose="02020603050405020304" pitchFamily="18" charset="0"/>
            </a:endParaRPr>
          </a:p>
          <a:p>
            <a:r>
              <a:rPr lang="en-US" sz="1050" b="1" dirty="0" smtClean="0">
                <a:latin typeface="Times New Roman" panose="02020603050405020304" pitchFamily="18" charset="0"/>
                <a:cs typeface="Times New Roman" panose="02020603050405020304" pitchFamily="18" charset="0"/>
              </a:rPr>
              <a:t>What is the Public Assistance Program?</a:t>
            </a:r>
          </a:p>
          <a:p>
            <a:r>
              <a:rPr lang="en-US" sz="1050" dirty="0" smtClean="0">
                <a:latin typeface="Times New Roman" panose="02020603050405020304" pitchFamily="18" charset="0"/>
                <a:cs typeface="Times New Roman" panose="02020603050405020304" pitchFamily="18" charset="0"/>
              </a:rPr>
              <a:t>The Public Assistance (PA) Program provides supplementary Federal assistance to State, local, and tribal governments, and certain private nonprofit organizations. The PA Program awards grant funding to assist these participants in the response and recovery activities generated by a disaster. </a:t>
            </a:r>
          </a:p>
          <a:p>
            <a:r>
              <a:rPr lang="en-US" sz="1050" dirty="0" smtClean="0">
                <a:latin typeface="Times New Roman" panose="02020603050405020304" pitchFamily="18" charset="0"/>
                <a:cs typeface="Times New Roman" panose="02020603050405020304" pitchFamily="18" charset="0"/>
              </a:rPr>
              <a:t>Funding is cost shared at a Federal share of no less than 75 percent of the eligible costs incurred as a direct result of a declared disaster. When conditions warrant, and if authorized by the President, 100 percent Federal funding may be awarded for a limited period of time. </a:t>
            </a:r>
          </a:p>
          <a:p>
            <a:endParaRPr lang="en-US" sz="1100" dirty="0">
              <a:latin typeface="Times New Roman" panose="02020603050405020304" pitchFamily="18" charset="0"/>
              <a:cs typeface="Times New Roman" panose="02020603050405020304" pitchFamily="18" charset="0"/>
            </a:endParaRPr>
          </a:p>
          <a:p>
            <a:pPr marL="166872" indent="-166872">
              <a:buFont typeface="Wingdings" panose="05000000000000000000" pitchFamily="2" charset="2"/>
              <a:buChar char="q"/>
            </a:pPr>
            <a:r>
              <a:rPr lang="en-US" sz="1100" dirty="0">
                <a:solidFill>
                  <a:srgbClr val="FF0000"/>
                </a:solidFill>
                <a:latin typeface="Times New Roman" panose="02020603050405020304" pitchFamily="18" charset="0"/>
                <a:cs typeface="Times New Roman" panose="02020603050405020304" pitchFamily="18" charset="0"/>
              </a:rPr>
              <a:t>Public Assistance Reimbursement:  FEMA has divided disaster-related work into two broad Categories of Work.</a:t>
            </a:r>
          </a:p>
          <a:p>
            <a:pPr marL="166872" indent="-166872">
              <a:buFont typeface="Wingdings" panose="05000000000000000000" pitchFamily="2" charset="2"/>
              <a:buChar char="q"/>
            </a:pPr>
            <a:r>
              <a:rPr lang="en-US" sz="1100" dirty="0">
                <a:solidFill>
                  <a:srgbClr val="FF0000"/>
                </a:solidFill>
                <a:latin typeface="Times New Roman" panose="02020603050405020304" pitchFamily="18" charset="0"/>
                <a:cs typeface="Times New Roman" panose="02020603050405020304" pitchFamily="18" charset="0"/>
              </a:rPr>
              <a:t>Emergency Work and Permanent Work.</a:t>
            </a:r>
          </a:p>
          <a:p>
            <a:pPr marL="166872" indent="-166872">
              <a:buFont typeface="Wingdings" panose="05000000000000000000" pitchFamily="2" charset="2"/>
              <a:buChar char="q"/>
            </a:pPr>
            <a:r>
              <a:rPr lang="en-US" sz="1100" dirty="0">
                <a:solidFill>
                  <a:srgbClr val="FF0000"/>
                </a:solidFill>
                <a:latin typeface="Times New Roman" panose="02020603050405020304" pitchFamily="18" charset="0"/>
                <a:cs typeface="Times New Roman" panose="02020603050405020304" pitchFamily="18" charset="0"/>
              </a:rPr>
              <a:t>Emergency Work – Includes Category A </a:t>
            </a:r>
            <a:r>
              <a:rPr lang="en-US" sz="1100" dirty="0" smtClean="0">
                <a:solidFill>
                  <a:srgbClr val="FF0000"/>
                </a:solidFill>
                <a:latin typeface="Times New Roman" panose="02020603050405020304" pitchFamily="18" charset="0"/>
                <a:cs typeface="Times New Roman" panose="02020603050405020304" pitchFamily="18" charset="0"/>
              </a:rPr>
              <a:t>– Debris Clearance and </a:t>
            </a:r>
            <a:r>
              <a:rPr lang="en-US" sz="1100" dirty="0">
                <a:solidFill>
                  <a:srgbClr val="FF0000"/>
                </a:solidFill>
                <a:latin typeface="Times New Roman" panose="02020603050405020304" pitchFamily="18" charset="0"/>
                <a:cs typeface="Times New Roman" panose="02020603050405020304" pitchFamily="18" charset="0"/>
              </a:rPr>
              <a:t>Category </a:t>
            </a:r>
            <a:r>
              <a:rPr lang="en-US" sz="1100" dirty="0" smtClean="0">
                <a:solidFill>
                  <a:srgbClr val="FF0000"/>
                </a:solidFill>
                <a:latin typeface="Times New Roman" panose="02020603050405020304" pitchFamily="18" charset="0"/>
                <a:cs typeface="Times New Roman" panose="02020603050405020304" pitchFamily="18" charset="0"/>
              </a:rPr>
              <a:t>B – Emergency Protective Measures</a:t>
            </a:r>
            <a:endParaRPr lang="en-US" sz="1100" dirty="0">
              <a:solidFill>
                <a:srgbClr val="FF0000"/>
              </a:solidFill>
              <a:latin typeface="Times New Roman" panose="02020603050405020304" pitchFamily="18" charset="0"/>
              <a:cs typeface="Times New Roman" panose="02020603050405020304" pitchFamily="18" charset="0"/>
            </a:endParaRPr>
          </a:p>
          <a:p>
            <a:pPr marL="166872" indent="-166872">
              <a:buFont typeface="Wingdings" panose="05000000000000000000" pitchFamily="2" charset="2"/>
              <a:buChar char="q"/>
            </a:pPr>
            <a:r>
              <a:rPr lang="en-US" sz="1100" dirty="0">
                <a:solidFill>
                  <a:srgbClr val="FF0000"/>
                </a:solidFill>
                <a:latin typeface="Times New Roman" panose="02020603050405020304" pitchFamily="18" charset="0"/>
                <a:cs typeface="Times New Roman" panose="02020603050405020304" pitchFamily="18" charset="0"/>
              </a:rPr>
              <a:t>Permanent Work – Includes Categories C </a:t>
            </a:r>
            <a:r>
              <a:rPr lang="en-US" sz="1100" dirty="0" smtClean="0">
                <a:solidFill>
                  <a:srgbClr val="FF0000"/>
                </a:solidFill>
                <a:latin typeface="Times New Roman" panose="02020603050405020304" pitchFamily="18" charset="0"/>
                <a:cs typeface="Times New Roman" panose="02020603050405020304" pitchFamily="18" charset="0"/>
              </a:rPr>
              <a:t>– Roads and Bridges,</a:t>
            </a:r>
            <a:r>
              <a:rPr lang="en-US" sz="1100" baseline="0" dirty="0" smtClean="0">
                <a:solidFill>
                  <a:srgbClr val="FF0000"/>
                </a:solidFill>
                <a:latin typeface="Times New Roman" panose="02020603050405020304" pitchFamily="18" charset="0"/>
                <a:cs typeface="Times New Roman" panose="02020603050405020304" pitchFamily="18" charset="0"/>
              </a:rPr>
              <a:t> Cat. D – Water Control Facilities, Cat. E – Building and Equipment, Cat. F- Public Utility Systems, Cat. G- Other Type of Facilities (Recreational Facilities, Airports, etc.)</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C4FD24E-FC66-4E09-AE20-ECADA2A16F07}" type="slidenum">
              <a:rPr lang="en-US" smtClean="0"/>
              <a:pPr/>
              <a:t>10</a:t>
            </a:fld>
            <a:endParaRPr lang="en-US"/>
          </a:p>
        </p:txBody>
      </p:sp>
    </p:spTree>
    <p:extLst>
      <p:ext uri="{BB962C8B-B14F-4D97-AF65-F5344CB8AC3E}">
        <p14:creationId xmlns:p14="http://schemas.microsoft.com/office/powerpoint/2010/main" val="111476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State generates Daily Burn Rate (DBR) / event cost at 10 am each day. </a:t>
            </a:r>
          </a:p>
          <a:p>
            <a:pPr marL="167956" indent="-167956">
              <a:buFontTx/>
              <a:buChar char="-"/>
            </a:pPr>
            <a:r>
              <a:rPr lang="en-US" sz="1100" dirty="0"/>
              <a:t>What does your time line look like?</a:t>
            </a:r>
          </a:p>
          <a:p>
            <a:pPr marL="167956" indent="-167956">
              <a:buFontTx/>
              <a:buChar char="-"/>
            </a:pPr>
            <a:r>
              <a:rPr lang="en-US" sz="1100" dirty="0"/>
              <a:t>What is your cut off time for labor and costs? </a:t>
            </a:r>
          </a:p>
          <a:p>
            <a:pPr marL="167956" indent="-167956">
              <a:buFontTx/>
              <a:buChar char="-"/>
            </a:pPr>
            <a:r>
              <a:rPr lang="en-US" sz="1100" dirty="0"/>
              <a:t>What is your turn around time for generating report to county / state?</a:t>
            </a:r>
          </a:p>
          <a:p>
            <a:pPr marL="167956" indent="-167956">
              <a:buFontTx/>
              <a:buChar char="-"/>
            </a:pPr>
            <a:r>
              <a:rPr lang="en-US" sz="1100" dirty="0"/>
              <a:t>What timeframe are you reporting? (Generally report previous 24 hour cycle so you have time to compile numbers)</a:t>
            </a:r>
          </a:p>
          <a:p>
            <a:pPr marL="615838" lvl="1" indent="-167956">
              <a:buFontTx/>
              <a:buChar char="-"/>
            </a:pPr>
            <a:r>
              <a:rPr lang="en-US" sz="1100" dirty="0"/>
              <a:t>Choose a timeline and cut off, inform the agency you are reporting to, and stick to it. ( Can’t be 48hr lag one day, 24hr lag the next … we need you to report with consistency)</a:t>
            </a:r>
          </a:p>
          <a:p>
            <a:pPr marL="615838" lvl="1" indent="-167956">
              <a:buFontTx/>
              <a:buChar char="-"/>
            </a:pPr>
            <a:r>
              <a:rPr lang="en-US" sz="1100" dirty="0"/>
              <a:t>Day one may be off, but after day one follow your adopted policies for reporting cycles. </a:t>
            </a:r>
          </a:p>
          <a:p>
            <a:endParaRPr lang="en-US" dirty="0"/>
          </a:p>
        </p:txBody>
      </p:sp>
      <p:sp>
        <p:nvSpPr>
          <p:cNvPr id="4" name="Slide Number Placeholder 3"/>
          <p:cNvSpPr>
            <a:spLocks noGrp="1"/>
          </p:cNvSpPr>
          <p:nvPr>
            <p:ph type="sldNum" sz="quarter" idx="10"/>
          </p:nvPr>
        </p:nvSpPr>
        <p:spPr/>
        <p:txBody>
          <a:bodyPr/>
          <a:lstStyle/>
          <a:p>
            <a:fld id="{FC4FD24E-FC66-4E09-AE20-ECADA2A16F07}" type="slidenum">
              <a:rPr lang="en-US" smtClean="0"/>
              <a:pPr/>
              <a:t>11</a:t>
            </a:fld>
            <a:endParaRPr lang="en-US"/>
          </a:p>
        </p:txBody>
      </p:sp>
    </p:spTree>
    <p:extLst>
      <p:ext uri="{BB962C8B-B14F-4D97-AF65-F5344CB8AC3E}">
        <p14:creationId xmlns:p14="http://schemas.microsoft.com/office/powerpoint/2010/main" val="54345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C4FD24E-FC66-4E09-AE20-ECADA2A16F07}" type="slidenum">
              <a:rPr lang="en-US" smtClean="0"/>
              <a:pPr/>
              <a:t>12</a:t>
            </a:fld>
            <a:endParaRPr lang="en-US"/>
          </a:p>
        </p:txBody>
      </p:sp>
      <p:sp>
        <p:nvSpPr>
          <p:cNvPr id="5" name="Notes Placeholder 2"/>
          <p:cNvSpPr>
            <a:spLocks noGrp="1"/>
          </p:cNvSpPr>
          <p:nvPr>
            <p:ph type="body" idx="3"/>
          </p:nvPr>
        </p:nvSpPr>
        <p:spPr>
          <a:xfrm>
            <a:off x="378244" y="4272606"/>
            <a:ext cx="5952694" cy="4341217"/>
          </a:xfrm>
        </p:spPr>
        <p:txBody>
          <a:bodyPr>
            <a:normAutofit/>
          </a:bodyPr>
          <a:lstStyle/>
          <a:p>
            <a:r>
              <a:rPr lang="en-US" b="1" dirty="0"/>
              <a:t>Facilitator Questions for Group</a:t>
            </a:r>
            <a:r>
              <a:rPr lang="en-US" b="1" dirty="0" smtClean="0"/>
              <a:t>: These are the topics are the course,</a:t>
            </a:r>
            <a:endParaRPr lang="en-US" dirty="0"/>
          </a:p>
          <a:p>
            <a:endParaRPr lang="en-US" dirty="0" smtClean="0"/>
          </a:p>
          <a:p>
            <a:r>
              <a:rPr lang="en-US" b="1" dirty="0"/>
              <a:t>Disbursement and accounting records documenting costs incurred include:</a:t>
            </a:r>
          </a:p>
          <a:p>
            <a:pPr marL="159799" indent="-159799">
              <a:buFont typeface="Arial" panose="020B0604020202020204" pitchFamily="34" charset="0"/>
              <a:buChar char="•"/>
            </a:pPr>
            <a:r>
              <a:rPr lang="en-US" dirty="0"/>
              <a:t>Force account labor records (payroll information and timesheets).</a:t>
            </a:r>
          </a:p>
          <a:p>
            <a:pPr marL="159799" indent="-159799">
              <a:buFont typeface="Arial" panose="020B0604020202020204" pitchFamily="34" charset="0"/>
              <a:buChar char="•"/>
            </a:pPr>
            <a:r>
              <a:rPr lang="en-US" dirty="0"/>
              <a:t>Force account equipment usage and rate schedule.</a:t>
            </a:r>
          </a:p>
          <a:p>
            <a:pPr marL="159799" indent="-159799">
              <a:buFont typeface="Arial" panose="020B0604020202020204" pitchFamily="34" charset="0"/>
              <a:buChar char="•"/>
            </a:pPr>
            <a:r>
              <a:rPr lang="en-US" dirty="0"/>
              <a:t>Material usage from inventory.</a:t>
            </a:r>
          </a:p>
          <a:p>
            <a:pPr marL="159799" indent="-159799">
              <a:buFont typeface="Arial" panose="020B0604020202020204" pitchFamily="34" charset="0"/>
              <a:buChar char="•"/>
            </a:pPr>
            <a:r>
              <a:rPr lang="en-US" dirty="0"/>
              <a:t>Records of donated labor, materials, and equipment.</a:t>
            </a:r>
          </a:p>
          <a:p>
            <a:pPr marL="159799" indent="-159799">
              <a:buFont typeface="Arial" panose="020B0604020202020204" pitchFamily="34" charset="0"/>
              <a:buChar char="•"/>
            </a:pPr>
            <a:r>
              <a:rPr lang="en-US" dirty="0"/>
              <a:t>Contracts or contractor bids.</a:t>
            </a:r>
          </a:p>
          <a:p>
            <a:pPr marL="159799" indent="-159799">
              <a:buFont typeface="Arial" panose="020B0604020202020204" pitchFamily="34" charset="0"/>
              <a:buChar char="•"/>
            </a:pPr>
            <a:r>
              <a:rPr lang="en-US" dirty="0"/>
              <a:t>Rental and lease agreements.</a:t>
            </a:r>
          </a:p>
          <a:p>
            <a:pPr marL="159799" indent="-159799">
              <a:buFont typeface="Arial" panose="020B0604020202020204" pitchFamily="34" charset="0"/>
              <a:buChar char="•"/>
            </a:pPr>
            <a:r>
              <a:rPr lang="en-US" dirty="0"/>
              <a:t>Invoices, warrants, and checks.</a:t>
            </a:r>
          </a:p>
          <a:p>
            <a:pPr marL="159799" indent="-159799">
              <a:buFont typeface="Arial" panose="020B0604020202020204" pitchFamily="34" charset="0"/>
              <a:buChar char="•"/>
            </a:pPr>
            <a:r>
              <a:rPr lang="en-US" dirty="0"/>
              <a:t>Inspection/monitoring logs.</a:t>
            </a:r>
          </a:p>
          <a:p>
            <a:endParaRPr lang="en-US" dirty="0" smtClean="0"/>
          </a:p>
          <a:p>
            <a:r>
              <a:rPr lang="en-US" dirty="0"/>
              <a:t>Mutual Aid</a:t>
            </a:r>
          </a:p>
          <a:p>
            <a:pPr lvl="0"/>
            <a:r>
              <a:rPr lang="en-US" dirty="0"/>
              <a:t>Do you have mutual aid contracts that cover a certain time frame (12 hours, 24 hours, etc.) before there is an expectation of reimbursement?  Note: these time frames may not be compensated. </a:t>
            </a:r>
          </a:p>
          <a:p>
            <a:endParaRPr lang="en-US" dirty="0"/>
          </a:p>
        </p:txBody>
      </p:sp>
    </p:spTree>
    <p:extLst>
      <p:ext uri="{BB962C8B-B14F-4D97-AF65-F5344CB8AC3E}">
        <p14:creationId xmlns:p14="http://schemas.microsoft.com/office/powerpoint/2010/main" val="211944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7188" y="4343401"/>
            <a:ext cx="6000750" cy="4114800"/>
          </a:xfrm>
        </p:spPr>
        <p:txBody>
          <a:bodyPr>
            <a:normAutofit/>
          </a:bodyPr>
          <a:lstStyle/>
          <a:p>
            <a:r>
              <a:rPr lang="en-US" dirty="0"/>
              <a:t>This is what is going on and where you sit in the big scheme of things….</a:t>
            </a:r>
          </a:p>
          <a:p>
            <a:endParaRPr lang="en-US" dirty="0"/>
          </a:p>
          <a:p>
            <a:r>
              <a:rPr lang="en-US" dirty="0"/>
              <a:t>Explain briefly what each section does. You are here…..</a:t>
            </a:r>
          </a:p>
          <a:p>
            <a:endParaRPr lang="en-US" dirty="0"/>
          </a:p>
          <a:p>
            <a:r>
              <a:rPr lang="en-US" dirty="0"/>
              <a:t>Ask them if they know where they sit in their EOC? </a:t>
            </a:r>
          </a:p>
          <a:p>
            <a:r>
              <a:rPr lang="en-US" dirty="0"/>
              <a:t>Who works for us? </a:t>
            </a:r>
          </a:p>
          <a:p>
            <a:r>
              <a:rPr lang="en-US" dirty="0"/>
              <a:t>Finance works closely with Logistics </a:t>
            </a:r>
          </a:p>
          <a:p>
            <a:r>
              <a:rPr lang="en-US" dirty="0"/>
              <a:t>– where does your Procurement person sit – Logistics or Finance?</a:t>
            </a:r>
          </a:p>
          <a:p>
            <a:endParaRPr lang="en-US" dirty="0"/>
          </a:p>
          <a:p>
            <a:r>
              <a:rPr lang="en-US" dirty="0"/>
              <a:t>Explain to them that these are the questions we will be able to answer once we get through this class.</a:t>
            </a:r>
          </a:p>
          <a:p>
            <a:endParaRPr lang="en-US" dirty="0"/>
          </a:p>
          <a:p>
            <a:r>
              <a:rPr lang="en-US" dirty="0"/>
              <a:t>The Finance Section is often the LAST section staffed during a disaster.  We are trying to change that mindset and teach a jurisdiction to bring their finance team in early.   </a:t>
            </a:r>
          </a:p>
          <a:p>
            <a:endParaRPr lang="en-US" dirty="0"/>
          </a:p>
          <a:p>
            <a:r>
              <a:rPr lang="en-US" dirty="0"/>
              <a:t>The sooner proper tracking can occur the sooner proper estimates of the disasters impact can be made.  </a:t>
            </a:r>
          </a:p>
          <a:p>
            <a:endParaRPr lang="en-US" dirty="0"/>
          </a:p>
          <a:p>
            <a:r>
              <a:rPr lang="en-US" dirty="0"/>
              <a:t>This effort may lead to greater opportunities for classifying an incident a disaster and thus open up reimbursement opportunities sooner and with greater funds recovered.</a:t>
            </a:r>
          </a:p>
          <a:p>
            <a:endParaRPr lang="en-US" dirty="0"/>
          </a:p>
          <a:p>
            <a:r>
              <a:rPr lang="en-US" dirty="0"/>
              <a:t>15 Minute Break should be 9:30 am</a:t>
            </a:r>
          </a:p>
        </p:txBody>
      </p:sp>
      <p:sp>
        <p:nvSpPr>
          <p:cNvPr id="4" name="Slide Number Placeholder 3"/>
          <p:cNvSpPr>
            <a:spLocks noGrp="1"/>
          </p:cNvSpPr>
          <p:nvPr>
            <p:ph type="sldNum" sz="quarter" idx="10"/>
          </p:nvPr>
        </p:nvSpPr>
        <p:spPr/>
        <p:txBody>
          <a:bodyPr/>
          <a:lstStyle/>
          <a:p>
            <a:fld id="{FC4FD24E-FC66-4E09-AE20-ECADA2A16F07}" type="slidenum">
              <a:rPr lang="en-US" smtClean="0"/>
              <a:pPr/>
              <a:t>13</a:t>
            </a:fld>
            <a:endParaRPr lang="en-US"/>
          </a:p>
        </p:txBody>
      </p:sp>
    </p:spTree>
    <p:extLst>
      <p:ext uri="{BB962C8B-B14F-4D97-AF65-F5344CB8AC3E}">
        <p14:creationId xmlns:p14="http://schemas.microsoft.com/office/powerpoint/2010/main" val="63661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1E2D74-3287-484C-A03B-A7DF52631CAC}" type="slidenum">
              <a:rPr lang="en-US" smtClean="0"/>
              <a:t>14</a:t>
            </a:fld>
            <a:endParaRPr lang="en-US"/>
          </a:p>
        </p:txBody>
      </p:sp>
    </p:spTree>
    <p:extLst>
      <p:ext uri="{BB962C8B-B14F-4D97-AF65-F5344CB8AC3E}">
        <p14:creationId xmlns:p14="http://schemas.microsoft.com/office/powerpoint/2010/main" val="149754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E2D74-3287-484C-A03B-A7DF52631CAC}" type="slidenum">
              <a:rPr lang="en-US" smtClean="0"/>
              <a:t>15</a:t>
            </a:fld>
            <a:endParaRPr lang="en-US"/>
          </a:p>
        </p:txBody>
      </p:sp>
    </p:spTree>
    <p:extLst>
      <p:ext uri="{BB962C8B-B14F-4D97-AF65-F5344CB8AC3E}">
        <p14:creationId xmlns:p14="http://schemas.microsoft.com/office/powerpoint/2010/main" val="7972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E2D74-3287-484C-A03B-A7DF52631CAC}" type="slidenum">
              <a:rPr lang="en-US" smtClean="0"/>
              <a:t>16</a:t>
            </a:fld>
            <a:endParaRPr lang="en-US"/>
          </a:p>
        </p:txBody>
      </p:sp>
    </p:spTree>
    <p:extLst>
      <p:ext uri="{BB962C8B-B14F-4D97-AF65-F5344CB8AC3E}">
        <p14:creationId xmlns:p14="http://schemas.microsoft.com/office/powerpoint/2010/main" val="332346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E2D74-3287-484C-A03B-A7DF52631CAC}" type="slidenum">
              <a:rPr lang="en-US" smtClean="0"/>
              <a:t>17</a:t>
            </a:fld>
            <a:endParaRPr lang="en-US"/>
          </a:p>
        </p:txBody>
      </p:sp>
    </p:spTree>
    <p:extLst>
      <p:ext uri="{BB962C8B-B14F-4D97-AF65-F5344CB8AC3E}">
        <p14:creationId xmlns:p14="http://schemas.microsoft.com/office/powerpoint/2010/main" val="76979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E2D74-3287-484C-A03B-A7DF52631CAC}" type="slidenum">
              <a:rPr lang="en-US" smtClean="0"/>
              <a:t>18</a:t>
            </a:fld>
            <a:endParaRPr lang="en-US"/>
          </a:p>
        </p:txBody>
      </p:sp>
    </p:spTree>
    <p:extLst>
      <p:ext uri="{BB962C8B-B14F-4D97-AF65-F5344CB8AC3E}">
        <p14:creationId xmlns:p14="http://schemas.microsoft.com/office/powerpoint/2010/main" val="364061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4488" y="434975"/>
            <a:ext cx="3432175" cy="2574925"/>
          </a:xfrm>
        </p:spPr>
      </p:sp>
      <p:sp>
        <p:nvSpPr>
          <p:cNvPr id="3" name="Notes Placeholder 2"/>
          <p:cNvSpPr>
            <a:spLocks noGrp="1"/>
          </p:cNvSpPr>
          <p:nvPr>
            <p:ph type="body" idx="1"/>
          </p:nvPr>
        </p:nvSpPr>
        <p:spPr>
          <a:xfrm>
            <a:off x="228600" y="3048000"/>
            <a:ext cx="6500812" cy="5911507"/>
          </a:xfrm>
        </p:spPr>
        <p:txBody>
          <a:bodyPr>
            <a:noAutofit/>
          </a:bodyPr>
          <a:lstStyle/>
          <a:p>
            <a:r>
              <a:rPr lang="en-US" sz="1050" dirty="0">
                <a:latin typeface="Times New Roman" panose="02020603050405020304" pitchFamily="18" charset="0"/>
                <a:cs typeface="Times New Roman" panose="02020603050405020304" pitchFamily="18" charset="0"/>
              </a:rPr>
              <a:t>This slide is hyperlinked and you can get the FEMA basic over for PA Program Process by clicking on the slide title.</a:t>
            </a:r>
          </a:p>
          <a:p>
            <a:endParaRPr lang="en-US" sz="1050" dirty="0">
              <a:latin typeface="Times New Roman" panose="02020603050405020304" pitchFamily="18" charset="0"/>
              <a:cs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OR</a:t>
            </a:r>
          </a:p>
          <a:p>
            <a:pPr algn="l"/>
            <a:r>
              <a:rPr lang="en-US" sz="1050" dirty="0">
                <a:latin typeface="Times New Roman" panose="02020603050405020304" pitchFamily="18" charset="0"/>
                <a:cs typeface="Times New Roman" panose="02020603050405020304" pitchFamily="18" charset="0"/>
              </a:rPr>
              <a:t>Go to: </a:t>
            </a:r>
            <a:r>
              <a:rPr lang="en-US" sz="1050" b="1" dirty="0">
                <a:latin typeface="Times New Roman" panose="02020603050405020304" pitchFamily="18" charset="0"/>
                <a:cs typeface="Times New Roman" panose="02020603050405020304" pitchFamily="18" charset="0"/>
              </a:rPr>
              <a:t>IS-634 Introduction to FEMA’s Public Assistance Program</a:t>
            </a:r>
            <a:endParaRPr lang="en-US" sz="1050" dirty="0">
              <a:latin typeface="Times New Roman" panose="02020603050405020304" pitchFamily="18" charset="0"/>
              <a:cs typeface="Times New Roman" panose="02020603050405020304" pitchFamily="18" charset="0"/>
            </a:endParaRPr>
          </a:p>
          <a:p>
            <a:pPr algn="l"/>
            <a:endParaRPr lang="en-US" sz="1050" dirty="0">
              <a:latin typeface="Times New Roman" panose="02020603050405020304" pitchFamily="18" charset="0"/>
              <a:cs typeface="Times New Roman" panose="02020603050405020304" pitchFamily="18" charset="0"/>
            </a:endParaRPr>
          </a:p>
          <a:p>
            <a:pPr algn="l"/>
            <a:endParaRPr lang="en-US" sz="1050" dirty="0">
              <a:latin typeface="Times New Roman" panose="02020603050405020304" pitchFamily="18" charset="0"/>
              <a:cs typeface="Times New Roman" panose="02020603050405020304" pitchFamily="18" charset="0"/>
            </a:endParaRPr>
          </a:p>
          <a:p>
            <a:pPr algn="l"/>
            <a:r>
              <a:rPr lang="en-US" sz="1050" dirty="0">
                <a:latin typeface="Times New Roman" panose="02020603050405020304" pitchFamily="18" charset="0"/>
                <a:cs typeface="Times New Roman" panose="02020603050405020304" pitchFamily="18" charset="0"/>
              </a:rPr>
              <a:t>The PA Program is authorized by the Stafford Act.  </a:t>
            </a:r>
          </a:p>
          <a:p>
            <a:pPr algn="l"/>
            <a:endParaRPr lang="en-US" sz="1050" dirty="0">
              <a:latin typeface="Times New Roman" panose="02020603050405020304" pitchFamily="18" charset="0"/>
              <a:cs typeface="Times New Roman" panose="02020603050405020304" pitchFamily="18" charset="0"/>
            </a:endParaRPr>
          </a:p>
          <a:p>
            <a:pPr algn="l"/>
            <a:r>
              <a:rPr lang="en-US" sz="1050" i="1" dirty="0">
                <a:latin typeface="Times New Roman" panose="02020603050405020304" pitchFamily="18" charset="0"/>
                <a:cs typeface="Times New Roman" panose="02020603050405020304" pitchFamily="18" charset="0"/>
              </a:rPr>
              <a:t>44 Code of Federal Regulations (CFR)</a:t>
            </a:r>
            <a:r>
              <a:rPr lang="en-US" sz="1050" dirty="0">
                <a:latin typeface="Times New Roman" panose="02020603050405020304" pitchFamily="18" charset="0"/>
                <a:cs typeface="Times New Roman" panose="02020603050405020304" pitchFamily="18" charset="0"/>
              </a:rPr>
              <a:t> Part 206, Subparts C and G through L. Additional pertinent regulations set forth in 44 CFR include:</a:t>
            </a:r>
          </a:p>
          <a:p>
            <a:pPr marL="167118" indent="-167118">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Part 9—Floodplain management and protection of wetlands.</a:t>
            </a:r>
          </a:p>
          <a:p>
            <a:pPr marL="167118" indent="-167118">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Part 10—Environmental considerations. </a:t>
            </a:r>
          </a:p>
          <a:p>
            <a:pPr marL="167118" indent="-167118">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Part 13—Grant administration and allowable costs.</a:t>
            </a:r>
          </a:p>
          <a:p>
            <a:pPr marL="167118" indent="-167118">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defTabSz="891295">
              <a:defRPr/>
            </a:pPr>
            <a:r>
              <a:rPr lang="en-US" sz="1050" b="1" dirty="0">
                <a:latin typeface="Times New Roman" panose="02020603050405020304" pitchFamily="18" charset="0"/>
                <a:cs typeface="Times New Roman" panose="02020603050405020304" pitchFamily="18" charset="0"/>
              </a:rPr>
              <a:t>PA Guidance </a:t>
            </a:r>
            <a:r>
              <a:rPr lang="en-US" sz="1050" dirty="0">
                <a:latin typeface="Times New Roman" panose="02020603050405020304" pitchFamily="18" charset="0"/>
                <a:cs typeface="Times New Roman" panose="02020603050405020304" pitchFamily="18" charset="0"/>
              </a:rPr>
              <a:t>available at: www.fema.gov/government/grant/pa/policy.shtm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FEMA 321 Public Assistance Policy Digest. Easy-to-read, brief summary of Public Assistance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Program policies.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FEMA 322 Public Assistance Guide. Describes provisions and application procedures for Public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Assistance Program grants.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FEMA 323 Applicant Handbook. Questions and answers on how to apply for Public Assistance </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Program grants.</a:t>
            </a:r>
            <a:br>
              <a:rPr lang="en-US" sz="1050" dirty="0">
                <a:latin typeface="Times New Roman" panose="02020603050405020304" pitchFamily="18" charset="0"/>
                <a:cs typeface="Times New Roman" panose="02020603050405020304" pitchFamily="18" charset="0"/>
              </a:rPr>
            </a:br>
            <a:endParaRPr lang="en-US" sz="1050" dirty="0">
              <a:latin typeface="Times New Roman" panose="02020603050405020304" pitchFamily="18" charset="0"/>
              <a:cs typeface="Times New Roman" panose="02020603050405020304" pitchFamily="18" charset="0"/>
            </a:endParaRPr>
          </a:p>
          <a:p>
            <a:pPr defTabSz="891295">
              <a:defRPr/>
            </a:pPr>
            <a:endParaRPr lang="en-US" sz="1050" dirty="0">
              <a:latin typeface="Times New Roman" panose="02020603050405020304" pitchFamily="18" charset="0"/>
              <a:cs typeface="Times New Roman" panose="02020603050405020304" pitchFamily="18" charset="0"/>
            </a:endParaRPr>
          </a:p>
          <a:p>
            <a:pPr defTabSz="891295">
              <a:defRPr/>
            </a:pPr>
            <a:r>
              <a:rPr lang="en-US" sz="1050" dirty="0">
                <a:latin typeface="Times New Roman" panose="02020603050405020304" pitchFamily="18" charset="0"/>
                <a:cs typeface="Times New Roman" panose="02020603050405020304" pitchFamily="18" charset="0"/>
              </a:rPr>
              <a:t>Applicants have </a:t>
            </a:r>
            <a:r>
              <a:rPr lang="en-US" sz="1050" b="1" u="sng" dirty="0">
                <a:latin typeface="Times New Roman" panose="02020603050405020304" pitchFamily="18" charset="0"/>
                <a:cs typeface="Times New Roman" panose="02020603050405020304" pitchFamily="18" charset="0"/>
              </a:rPr>
              <a:t>30 days following the declaration </a:t>
            </a:r>
            <a:r>
              <a:rPr lang="en-US" sz="1050" dirty="0">
                <a:latin typeface="Times New Roman" panose="02020603050405020304" pitchFamily="18" charset="0"/>
                <a:cs typeface="Times New Roman" panose="02020603050405020304" pitchFamily="18" charset="0"/>
              </a:rPr>
              <a:t>or area designation to request Public Assistance using the RPA form. </a:t>
            </a:r>
          </a:p>
          <a:p>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Kickoff Meeting</a:t>
            </a:r>
          </a:p>
          <a:p>
            <a:r>
              <a:rPr lang="en-US" sz="1050" dirty="0">
                <a:latin typeface="Times New Roman" panose="02020603050405020304" pitchFamily="18" charset="0"/>
                <a:cs typeface="Times New Roman" panose="02020603050405020304" pitchFamily="18" charset="0"/>
              </a:rPr>
              <a:t>Upon receipt of the </a:t>
            </a:r>
            <a:r>
              <a:rPr lang="en-US" sz="1050" i="1" dirty="0">
                <a:latin typeface="Times New Roman" panose="02020603050405020304" pitchFamily="18" charset="0"/>
                <a:cs typeface="Times New Roman" panose="02020603050405020304" pitchFamily="18" charset="0"/>
              </a:rPr>
              <a:t>Request for Public Assistance</a:t>
            </a:r>
            <a:r>
              <a:rPr lang="en-US" sz="1050" dirty="0">
                <a:latin typeface="Times New Roman" panose="02020603050405020304" pitchFamily="18" charset="0"/>
                <a:cs typeface="Times New Roman" panose="02020603050405020304" pitchFamily="18" charset="0"/>
              </a:rPr>
              <a:t> form, a PAC Crew Leader is assigned to the applicant. The PAC Crew Leader schedules a kickoff meeting with the applicant and the State. The meeting focuses on the eligibility and documentation requirements of the applicant. Discussions include:</a:t>
            </a:r>
          </a:p>
          <a:p>
            <a:r>
              <a:rPr lang="en-US" sz="1050" dirty="0">
                <a:latin typeface="Times New Roman" panose="02020603050405020304" pitchFamily="18" charset="0"/>
                <a:cs typeface="Times New Roman" panose="02020603050405020304" pitchFamily="18" charset="0"/>
              </a:rPr>
              <a:t>Specific project formulation and documentation.</a:t>
            </a:r>
          </a:p>
          <a:p>
            <a:r>
              <a:rPr lang="en-US" sz="1050" dirty="0">
                <a:latin typeface="Times New Roman" panose="02020603050405020304" pitchFamily="18" charset="0"/>
                <a:cs typeface="Times New Roman" panose="02020603050405020304" pitchFamily="18" charset="0"/>
              </a:rPr>
              <a:t>Funding options pertinent to the applicant.</a:t>
            </a:r>
          </a:p>
          <a:p>
            <a:r>
              <a:rPr lang="en-US" sz="1050" dirty="0">
                <a:latin typeface="Times New Roman" panose="02020603050405020304" pitchFamily="18" charset="0"/>
                <a:cs typeface="Times New Roman" panose="02020603050405020304" pitchFamily="18" charset="0"/>
              </a:rPr>
              <a:t>Special considerations that may affect the funding. </a:t>
            </a:r>
          </a:p>
          <a:p>
            <a:r>
              <a:rPr lang="en-US" sz="1050" dirty="0">
                <a:latin typeface="Times New Roman" panose="02020603050405020304" pitchFamily="18" charset="0"/>
                <a:cs typeface="Times New Roman" panose="02020603050405020304" pitchFamily="18" charset="0"/>
              </a:rPr>
              <a:t>The kickoff meeting is a one-on-one session that establishes the partnership among FEMA, the State, and the applicant. </a:t>
            </a:r>
          </a:p>
          <a:p>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pPr algn="l"/>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C4FD24E-FC66-4E09-AE20-ECADA2A16F07}" type="slidenum">
              <a:rPr lang="en-US" smtClean="0"/>
              <a:pPr/>
              <a:t>19</a:t>
            </a:fld>
            <a:endParaRPr lang="en-US"/>
          </a:p>
        </p:txBody>
      </p:sp>
    </p:spTree>
    <p:extLst>
      <p:ext uri="{BB962C8B-B14F-4D97-AF65-F5344CB8AC3E}">
        <p14:creationId xmlns:p14="http://schemas.microsoft.com/office/powerpoint/2010/main" val="179716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897182">
              <a:defRPr/>
            </a:pPr>
            <a:endParaRPr lang="en-US" dirty="0"/>
          </a:p>
        </p:txBody>
      </p:sp>
      <p:sp>
        <p:nvSpPr>
          <p:cNvPr id="4" name="Slide Number Placeholder 3"/>
          <p:cNvSpPr>
            <a:spLocks noGrp="1"/>
          </p:cNvSpPr>
          <p:nvPr>
            <p:ph type="sldNum" sz="quarter" idx="10"/>
          </p:nvPr>
        </p:nvSpPr>
        <p:spPr/>
        <p:txBody>
          <a:bodyPr/>
          <a:lstStyle/>
          <a:p>
            <a:fld id="{FC4FD24E-FC66-4E09-AE20-ECADA2A16F0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4831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is about focusing on your jurisdiction’s current policies, determining how they differ in a disaster event, and what (if any) changes, need to be made. This is your class. Be interactive and make it your own. </a:t>
            </a:r>
          </a:p>
          <a:p>
            <a:endParaRPr lang="en-US" dirty="0" smtClean="0"/>
          </a:p>
        </p:txBody>
      </p:sp>
      <p:sp>
        <p:nvSpPr>
          <p:cNvPr id="4" name="Slide Number Placeholder 3"/>
          <p:cNvSpPr>
            <a:spLocks noGrp="1"/>
          </p:cNvSpPr>
          <p:nvPr>
            <p:ph type="sldNum" sz="quarter" idx="10"/>
          </p:nvPr>
        </p:nvSpPr>
        <p:spPr/>
        <p:txBody>
          <a:bodyPr/>
          <a:lstStyle/>
          <a:p>
            <a:fld id="{FC4FD24E-FC66-4E09-AE20-ECADA2A16F0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4516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C4FD24E-FC66-4E09-AE20-ECADA2A16F07}" type="slidenum">
              <a:rPr lang="en-US" smtClean="0"/>
              <a:pPr/>
              <a:t>4</a:t>
            </a:fld>
            <a:endParaRPr lang="en-US"/>
          </a:p>
        </p:txBody>
      </p:sp>
      <p:sp>
        <p:nvSpPr>
          <p:cNvPr id="5" name="Notes Placeholder 2"/>
          <p:cNvSpPr>
            <a:spLocks noGrp="1"/>
          </p:cNvSpPr>
          <p:nvPr>
            <p:ph type="body" idx="3"/>
          </p:nvPr>
        </p:nvSpPr>
        <p:spPr>
          <a:xfrm>
            <a:off x="378244" y="4272606"/>
            <a:ext cx="5952694" cy="4341217"/>
          </a:xfrm>
        </p:spPr>
        <p:txBody>
          <a:bodyPr>
            <a:normAutofit/>
          </a:bodyPr>
          <a:lstStyle/>
          <a:p>
            <a:r>
              <a:rPr lang="en-US" b="1" dirty="0"/>
              <a:t>Facilitator Questions for Group:</a:t>
            </a:r>
            <a:endParaRPr lang="en-US" dirty="0"/>
          </a:p>
          <a:p>
            <a:endParaRPr lang="en-US" dirty="0" smtClean="0"/>
          </a:p>
          <a:p>
            <a:r>
              <a:rPr lang="en-US" dirty="0"/>
              <a:t>Analyze current procedures; identify gaps; and develop policies to address gaps</a:t>
            </a:r>
          </a:p>
          <a:p>
            <a:endParaRPr lang="en-US" dirty="0"/>
          </a:p>
          <a:p>
            <a:r>
              <a:rPr lang="en-US" dirty="0"/>
              <a:t>Focuses on declaration numbers and reimbursement, but very few are declared. </a:t>
            </a:r>
          </a:p>
          <a:p>
            <a:pPr marL="167956" indent="-167956">
              <a:buFontTx/>
              <a:buChar char="-"/>
            </a:pPr>
            <a:r>
              <a:rPr lang="en-US" dirty="0"/>
              <a:t>Need to develop sound practices that are always followed for disaster finance management. </a:t>
            </a:r>
          </a:p>
          <a:p>
            <a:pPr marL="167956" indent="-167956">
              <a:buFontTx/>
              <a:buChar char="-"/>
            </a:pPr>
            <a:r>
              <a:rPr lang="en-US" dirty="0"/>
              <a:t>Follow the same practices and tracking methods  whether reimbursement will occur or not.</a:t>
            </a:r>
          </a:p>
          <a:p>
            <a:endParaRPr lang="en-US" dirty="0"/>
          </a:p>
          <a:p>
            <a:r>
              <a:rPr lang="en-US" dirty="0">
                <a:solidFill>
                  <a:srgbClr val="FF0000"/>
                </a:solidFill>
              </a:rPr>
              <a:t>Thresholds</a:t>
            </a:r>
          </a:p>
          <a:p>
            <a:pPr marL="167956" indent="-167956">
              <a:buFontTx/>
              <a:buChar char="-"/>
            </a:pPr>
            <a:r>
              <a:rPr lang="en-US" dirty="0"/>
              <a:t>County Threshold – monetary amount that must be met to be eligible for Public Assistance Funding; city and county expenses for a combine total</a:t>
            </a:r>
          </a:p>
          <a:p>
            <a:pPr marL="167956" indent="-167956">
              <a:buFontTx/>
              <a:buChar char="-"/>
            </a:pPr>
            <a:r>
              <a:rPr lang="en-US" dirty="0"/>
              <a:t>State Threshold – State compiles total expenses from counties to meet their threshold and ask for a formal federal disaster declaration for additional funding. </a:t>
            </a:r>
          </a:p>
          <a:p>
            <a:pPr marL="167956" indent="-167956">
              <a:buFontTx/>
              <a:buChar char="-"/>
            </a:pPr>
            <a:endParaRPr lang="en-US" dirty="0"/>
          </a:p>
          <a:p>
            <a:pPr marL="167956" indent="-167956">
              <a:buFontTx/>
              <a:buChar char="-"/>
            </a:pPr>
            <a:endParaRPr lang="en-US" dirty="0" smtClean="0"/>
          </a:p>
          <a:p>
            <a:pPr marL="167956" indent="-167956">
              <a:buFontTx/>
              <a:buChar char="-"/>
            </a:pPr>
            <a:endParaRPr lang="en-US" dirty="0"/>
          </a:p>
          <a:p>
            <a:pPr marL="167956" indent="-167956">
              <a:buFontTx/>
              <a:buChar char="-"/>
            </a:pPr>
            <a:endParaRPr lang="en-US" dirty="0"/>
          </a:p>
          <a:p>
            <a:endParaRPr lang="en-US" dirty="0"/>
          </a:p>
        </p:txBody>
      </p:sp>
    </p:spTree>
    <p:extLst>
      <p:ext uri="{BB962C8B-B14F-4D97-AF65-F5344CB8AC3E}">
        <p14:creationId xmlns:p14="http://schemas.microsoft.com/office/powerpoint/2010/main" val="293180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495800"/>
          </a:xfrm>
        </p:spPr>
        <p:txBody>
          <a:bodyPr>
            <a:normAutofit fontScale="92500" lnSpcReduction="20000"/>
          </a:bodyPr>
          <a:lstStyle/>
          <a:p>
            <a:r>
              <a:rPr lang="en-US" sz="1300" dirty="0"/>
              <a:t>Daily burn rate.  The cost of responding to a disaster.  </a:t>
            </a:r>
            <a:r>
              <a:rPr lang="en-US" sz="1300" b="1" dirty="0"/>
              <a:t>DON’T GLOSS OVER THIS!</a:t>
            </a:r>
          </a:p>
          <a:p>
            <a:endParaRPr lang="en-US" sz="1300" b="1" dirty="0"/>
          </a:p>
          <a:p>
            <a:r>
              <a:rPr lang="en-US" sz="1300" dirty="0"/>
              <a:t>Explain it and explain what it is all about.  </a:t>
            </a:r>
          </a:p>
          <a:p>
            <a:endParaRPr lang="en-US" sz="1300" dirty="0"/>
          </a:p>
          <a:p>
            <a:r>
              <a:rPr lang="en-US" sz="1300" dirty="0"/>
              <a:t>The end result is the creation of a Financial Daily Burn Rate (the Cost of the Incident thus for) your jurisdiction.  It can be shared with Executive Mgmt. and the State of TX.  This will allow key Executives to make financial decisions regarding the incident before it becomes costly to the jurisdiction.  It also helps: ensure that the proper documentation is obtained so that the reimbursement process is seamless and fewer dollars are de-obligated.</a:t>
            </a:r>
          </a:p>
          <a:p>
            <a:endParaRPr lang="en-US" sz="1300" dirty="0"/>
          </a:p>
          <a:p>
            <a:r>
              <a:rPr lang="en-US" sz="1300" b="1" dirty="0"/>
              <a:t>Thresholds:</a:t>
            </a:r>
            <a:r>
              <a:rPr lang="en-US" sz="1300" dirty="0"/>
              <a:t>  Counties and States must reach a designated threshold to be eligible to receive a Disaster Declaration and thus, be eligible for disaster related grant funds</a:t>
            </a:r>
            <a:r>
              <a:rPr lang="en-US" sz="1300" dirty="0" smtClean="0"/>
              <a:t>.</a:t>
            </a:r>
          </a:p>
          <a:p>
            <a:endParaRPr lang="en-US" sz="1300" dirty="0"/>
          </a:p>
          <a:p>
            <a:r>
              <a:rPr lang="en-US" sz="1300" dirty="0"/>
              <a:t>TDEM – the SOC needs this information so they can make strategic decision.</a:t>
            </a:r>
          </a:p>
          <a:p>
            <a:endParaRPr lang="en-US" sz="1300" dirty="0"/>
          </a:p>
          <a:p>
            <a:pPr>
              <a:lnSpc>
                <a:spcPct val="115000"/>
              </a:lnSpc>
              <a:spcAft>
                <a:spcPts val="973"/>
              </a:spcAft>
            </a:pPr>
            <a:r>
              <a:rPr lang="en-US" sz="1300" b="1" dirty="0">
                <a:latin typeface="Calibri"/>
                <a:ea typeface="Calibri"/>
                <a:cs typeface="Times New Roman"/>
              </a:rPr>
              <a:t>Meeting Key Thresholds</a:t>
            </a:r>
            <a:endParaRPr lang="en-US" sz="1300" dirty="0">
              <a:latin typeface="Calibri"/>
              <a:ea typeface="Calibri"/>
              <a:cs typeface="Times New Roman"/>
            </a:endParaRPr>
          </a:p>
          <a:p>
            <a:pPr marL="333745" indent="-333745">
              <a:lnSpc>
                <a:spcPct val="115000"/>
              </a:lnSpc>
              <a:spcAft>
                <a:spcPts val="973"/>
              </a:spcAft>
              <a:buFont typeface="Symbol"/>
              <a:buChar char=""/>
            </a:pPr>
            <a:r>
              <a:rPr lang="en-US" sz="1300" dirty="0">
                <a:latin typeface="Calibri"/>
                <a:ea typeface="Calibri"/>
                <a:cs typeface="Times New Roman"/>
              </a:rPr>
              <a:t>FEMA bases its government relief programs on a yearly-revolving formula</a:t>
            </a:r>
          </a:p>
          <a:p>
            <a:pPr marL="333745" indent="-333745">
              <a:buFont typeface="Wingdings"/>
              <a:buChar char=""/>
              <a:tabLst>
                <a:tab pos="444993" algn="l"/>
              </a:tabLst>
            </a:pPr>
            <a:r>
              <a:rPr lang="en-US" sz="1300" b="1" dirty="0">
                <a:solidFill>
                  <a:srgbClr val="4F81BD"/>
                </a:solidFill>
                <a:latin typeface="Arial"/>
                <a:ea typeface="Times New Roman"/>
              </a:rPr>
              <a:t>Public Assistance is determined by using the following formula</a:t>
            </a:r>
            <a:endParaRPr lang="en-US" sz="1600" dirty="0">
              <a:latin typeface="Times New Roman"/>
              <a:ea typeface="Times New Roman"/>
            </a:endParaRPr>
          </a:p>
          <a:p>
            <a:pPr algn="ctr">
              <a:spcBef>
                <a:spcPts val="326"/>
              </a:spcBef>
            </a:pPr>
            <a:r>
              <a:rPr lang="en-US" sz="1300" dirty="0">
                <a:solidFill>
                  <a:srgbClr val="000000"/>
                </a:solidFill>
                <a:latin typeface="Arial"/>
                <a:ea typeface="Times New Roman"/>
              </a:rPr>
              <a:t>CPI adjusted to COUNTY PER CAPITA INDICATOR by</a:t>
            </a:r>
            <a:endParaRPr lang="en-US" sz="1600" dirty="0">
              <a:latin typeface="Times New Roman"/>
              <a:ea typeface="Times New Roman"/>
            </a:endParaRPr>
          </a:p>
          <a:p>
            <a:pPr algn="ctr">
              <a:spcBef>
                <a:spcPts val="326"/>
              </a:spcBef>
            </a:pPr>
            <a:r>
              <a:rPr lang="en-US" sz="1300" dirty="0">
                <a:solidFill>
                  <a:srgbClr val="000000"/>
                </a:solidFill>
                <a:latin typeface="Arial"/>
                <a:ea typeface="Times New Roman"/>
              </a:rPr>
              <a:t>(Fiscal Year Oct 1 - Sept 30)</a:t>
            </a:r>
            <a:endParaRPr lang="en-US" sz="1600" dirty="0">
              <a:latin typeface="Times New Roman"/>
              <a:ea typeface="Times New Roman"/>
            </a:endParaRPr>
          </a:p>
          <a:p>
            <a:pPr algn="ctr">
              <a:spcBef>
                <a:spcPts val="326"/>
              </a:spcBef>
            </a:pPr>
            <a:r>
              <a:rPr lang="en-US" sz="1300" dirty="0">
                <a:solidFill>
                  <a:srgbClr val="000000"/>
                </a:solidFill>
                <a:latin typeface="Arial"/>
                <a:ea typeface="Times New Roman"/>
              </a:rPr>
              <a:t>$3.57 (2016 CPI) x County 2010 census number = </a:t>
            </a:r>
            <a:endParaRPr lang="en-US" sz="1600" dirty="0">
              <a:latin typeface="Times New Roman"/>
              <a:ea typeface="Times New Roman"/>
            </a:endParaRPr>
          </a:p>
          <a:p>
            <a:pPr algn="ctr">
              <a:spcBef>
                <a:spcPts val="375"/>
              </a:spcBef>
            </a:pPr>
            <a:r>
              <a:rPr lang="en-US" sz="1300" b="1" dirty="0">
                <a:latin typeface="Arial"/>
                <a:ea typeface="Times New Roman"/>
              </a:rPr>
              <a:t>$County Wide Threshold</a:t>
            </a:r>
            <a:r>
              <a:rPr lang="en-US" b="1" dirty="0">
                <a:solidFill>
                  <a:srgbClr val="000000"/>
                </a:solidFill>
                <a:latin typeface="Arial"/>
                <a:ea typeface="Times New Roman"/>
              </a:rPr>
              <a:t> </a:t>
            </a:r>
            <a:endParaRPr lang="en-US" sz="1300" dirty="0"/>
          </a:p>
          <a:p>
            <a:endParaRPr lang="en-US" sz="1300" dirty="0"/>
          </a:p>
          <a:p>
            <a:r>
              <a:rPr lang="en-US" sz="1300" dirty="0"/>
              <a:t>What is your jurisdiction’s/agencies process for filing for reimbursement?  Is it written down?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4FD24E-FC66-4E09-AE20-ECADA2A16F07}" type="slidenum">
              <a:rPr lang="en-US" smtClean="0"/>
              <a:pPr/>
              <a:t>5</a:t>
            </a:fld>
            <a:endParaRPr lang="en-US"/>
          </a:p>
        </p:txBody>
      </p:sp>
    </p:spTree>
    <p:extLst>
      <p:ext uri="{BB962C8B-B14F-4D97-AF65-F5344CB8AC3E}">
        <p14:creationId xmlns:p14="http://schemas.microsoft.com/office/powerpoint/2010/main" val="338972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599"/>
              </a:spcAft>
            </a:pPr>
            <a:r>
              <a:rPr lang="en-US" dirty="0">
                <a:latin typeface="Verdana" panose="020B0604030504040204" pitchFamily="34" charset="0"/>
                <a:ea typeface="Verdana" panose="020B0604030504040204" pitchFamily="34" charset="0"/>
                <a:cs typeface="Verdana" panose="020B0604030504040204" pitchFamily="34" charset="0"/>
              </a:rPr>
              <a:t>A part of the Recovery, Mitigation, and Standards Section of the Texas Division of Emergency Management. </a:t>
            </a:r>
          </a:p>
          <a:p>
            <a:pPr marL="171424" indent="-171424">
              <a:spcBef>
                <a:spcPts val="599"/>
              </a:spcBef>
              <a:spcAft>
                <a:spcPts val="599"/>
              </a:spcAft>
              <a:buFontTx/>
              <a:buChar char="-"/>
            </a:pPr>
            <a:r>
              <a:rPr lang="en-US" dirty="0">
                <a:latin typeface="Verdana" panose="020B0604030504040204" pitchFamily="34" charset="0"/>
                <a:ea typeface="Verdana" panose="020B0604030504040204" pitchFamily="34" charset="0"/>
                <a:cs typeface="Verdana" panose="020B0604030504040204" pitchFamily="34" charset="0"/>
              </a:rPr>
              <a:t>Overseen by a state coordinator </a:t>
            </a:r>
          </a:p>
          <a:p>
            <a:pPr marL="628556" lvl="1" indent="-171424">
              <a:spcBef>
                <a:spcPts val="599"/>
              </a:spcBef>
              <a:spcAft>
                <a:spcPts val="599"/>
              </a:spcAft>
              <a:buFontTx/>
              <a:buChar char="-"/>
            </a:pPr>
            <a:r>
              <a:rPr lang="en-US" dirty="0">
                <a:latin typeface="Verdana" panose="020B0604030504040204" pitchFamily="34" charset="0"/>
                <a:ea typeface="Verdana" panose="020B0604030504040204" pitchFamily="34" charset="0"/>
                <a:cs typeface="Verdana" panose="020B0604030504040204" pitchFamily="34" charset="0"/>
              </a:rPr>
              <a:t>8 finance coordinators stationed throughout the state</a:t>
            </a:r>
          </a:p>
          <a:p>
            <a:pPr marL="628556" lvl="1" indent="-171424">
              <a:spcBef>
                <a:spcPts val="599"/>
              </a:spcBef>
              <a:spcAft>
                <a:spcPts val="599"/>
              </a:spcAft>
              <a:buFontTx/>
              <a:buChar char="-"/>
            </a:pPr>
            <a:r>
              <a:rPr lang="en-US" dirty="0">
                <a:latin typeface="Verdana" panose="020B0604030504040204" pitchFamily="34" charset="0"/>
                <a:ea typeface="Verdana" panose="020B0604030504040204" pitchFamily="34" charset="0"/>
                <a:cs typeface="Verdana" panose="020B0604030504040204" pitchFamily="34" charset="0"/>
              </a:rPr>
              <a:t>1 each in DPS Regions 1, 3, 4, 5, and 6</a:t>
            </a:r>
          </a:p>
          <a:p>
            <a:pPr marL="628556" lvl="1" indent="-171424">
              <a:spcBef>
                <a:spcPts val="599"/>
              </a:spcBef>
              <a:spcAft>
                <a:spcPts val="599"/>
              </a:spcAft>
              <a:buFontTx/>
              <a:buChar char="-"/>
            </a:pPr>
            <a:r>
              <a:rPr lang="en-US" dirty="0">
                <a:latin typeface="Verdana" panose="020B0604030504040204" pitchFamily="34" charset="0"/>
                <a:ea typeface="Verdana" panose="020B0604030504040204" pitchFamily="34" charset="0"/>
                <a:cs typeface="Verdana" panose="020B0604030504040204" pitchFamily="34" charset="0"/>
              </a:rPr>
              <a:t>2 in DPS Region 2</a:t>
            </a:r>
          </a:p>
          <a:p>
            <a:pPr marL="628556" lvl="1" indent="-171424">
              <a:spcBef>
                <a:spcPts val="599"/>
              </a:spcBef>
              <a:spcAft>
                <a:spcPts val="599"/>
              </a:spcAft>
              <a:buFontTx/>
              <a:buChar char="-"/>
            </a:pPr>
            <a:r>
              <a:rPr lang="en-US" dirty="0">
                <a:latin typeface="Verdana" panose="020B0604030504040204" pitchFamily="34" charset="0"/>
                <a:ea typeface="Verdana" panose="020B0604030504040204" pitchFamily="34" charset="0"/>
                <a:cs typeface="Verdana" panose="020B0604030504040204" pitchFamily="34" charset="0"/>
              </a:rPr>
              <a:t>1 DPS Headquarters (Region 8) in Austin to assist state agencies</a:t>
            </a:r>
          </a:p>
          <a:p>
            <a:pPr>
              <a:spcBef>
                <a:spcPts val="599"/>
              </a:spcBef>
              <a:spcAft>
                <a:spcPts val="599"/>
              </a:spcAft>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t>Emphasize limitations of program, size of group</a:t>
            </a:r>
          </a:p>
          <a:p>
            <a:endParaRPr lang="en-US" dirty="0"/>
          </a:p>
          <a:p>
            <a:r>
              <a:rPr lang="en-US" dirty="0"/>
              <a:t>Quick overview of deployment process:</a:t>
            </a:r>
          </a:p>
          <a:p>
            <a:pPr marL="170318" indent="-170318">
              <a:buFontTx/>
              <a:buChar char="-"/>
            </a:pPr>
            <a:r>
              <a:rPr lang="en-US" dirty="0"/>
              <a:t>If a disaster occurs jurisdictions can request for us to help out with the tracking of costs.</a:t>
            </a:r>
          </a:p>
          <a:p>
            <a:pPr marL="170318" indent="-170318">
              <a:buFontTx/>
              <a:buChar char="-"/>
            </a:pPr>
            <a:r>
              <a:rPr lang="en-US" dirty="0"/>
              <a:t>The jurisdiction can submit/activate us (Coordinators)  through a Star request with your DC.</a:t>
            </a:r>
          </a:p>
          <a:p>
            <a:endParaRPr lang="en-US" dirty="0"/>
          </a:p>
        </p:txBody>
      </p:sp>
      <p:sp>
        <p:nvSpPr>
          <p:cNvPr id="4" name="Slide Number Placeholder 3"/>
          <p:cNvSpPr>
            <a:spLocks noGrp="1"/>
          </p:cNvSpPr>
          <p:nvPr>
            <p:ph type="sldNum" sz="quarter" idx="10"/>
          </p:nvPr>
        </p:nvSpPr>
        <p:spPr/>
        <p:txBody>
          <a:bodyPr/>
          <a:lstStyle/>
          <a:p>
            <a:fld id="{C44015D9-88BD-4B6C-A98C-5A87270F8974}" type="slidenum">
              <a:rPr lang="en-US" smtClean="0"/>
              <a:t>6</a:t>
            </a:fld>
            <a:endParaRPr lang="en-US"/>
          </a:p>
        </p:txBody>
      </p:sp>
    </p:spTree>
    <p:extLst>
      <p:ext uri="{BB962C8B-B14F-4D97-AF65-F5344CB8AC3E}">
        <p14:creationId xmlns:p14="http://schemas.microsoft.com/office/powerpoint/2010/main" val="284405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15D9-88BD-4B6C-A98C-5A87270F8974}" type="slidenum">
              <a:rPr lang="en-US" smtClean="0"/>
              <a:t>7</a:t>
            </a:fld>
            <a:endParaRPr lang="en-US"/>
          </a:p>
        </p:txBody>
      </p:sp>
    </p:spTree>
    <p:extLst>
      <p:ext uri="{BB962C8B-B14F-4D97-AF65-F5344CB8AC3E}">
        <p14:creationId xmlns:p14="http://schemas.microsoft.com/office/powerpoint/2010/main" val="49911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15D9-88BD-4B6C-A98C-5A87270F8974}" type="slidenum">
              <a:rPr lang="en-US" smtClean="0"/>
              <a:t>8</a:t>
            </a:fld>
            <a:endParaRPr lang="en-US"/>
          </a:p>
        </p:txBody>
      </p:sp>
    </p:spTree>
    <p:extLst>
      <p:ext uri="{BB962C8B-B14F-4D97-AF65-F5344CB8AC3E}">
        <p14:creationId xmlns:p14="http://schemas.microsoft.com/office/powerpoint/2010/main" val="406550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Even if a county will not meet their threshold, it is important to track and report because it can help the State hit their overall threshold and help in providing assistance to others.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C4FD24E-FC66-4E09-AE20-ECADA2A16F0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7620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062967"/>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38492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8399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93C88-1FA4-45DD-9BE8-B83423472A85}"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9A6453F-20CA-4C7F-9DE9-65960C1235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476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0997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025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2330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0963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4271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21385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6818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804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FY 12 EMPG </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marL="0">
              <a:spcBef>
                <a:spcPts val="0"/>
              </a:spcBef>
              <a:spcAft>
                <a:spcPts val="0"/>
              </a:spcAft>
              <a:defRPr/>
            </a:pPr>
            <a:endParaRPr lang="en-US" sz="2400" dirty="0" smtClean="0">
              <a:latin typeface="Times New Roman" pitchFamily="18" charset="0"/>
              <a:ea typeface="Times New Roman"/>
              <a:cs typeface="Times New Roman" pitchFamily="18" charset="0"/>
            </a:endParaRPr>
          </a:p>
          <a:p>
            <a:pPr marL="0">
              <a:spcBef>
                <a:spcPts val="0"/>
              </a:spcBef>
              <a:spcAft>
                <a:spcPts val="0"/>
              </a:spcAft>
              <a:defRPr/>
            </a:pPr>
            <a:endParaRPr lang="en-US" sz="2400" dirty="0" smtClean="0">
              <a:latin typeface="Times New Roman" pitchFamily="18" charset="0"/>
              <a:ea typeface="Times New Roman"/>
              <a:cs typeface="Times New Roman" pitchFamily="18" charset="0"/>
            </a:endParaRPr>
          </a:p>
          <a:p>
            <a:pPr marL="0">
              <a:spcBef>
                <a:spcPts val="0"/>
              </a:spcBef>
              <a:spcAft>
                <a:spcPts val="0"/>
              </a:spcAft>
              <a:defRPr/>
            </a:pPr>
            <a:r>
              <a:rPr lang="en-US" sz="2400" dirty="0" smtClean="0">
                <a:latin typeface="Times New Roman" pitchFamily="18" charset="0"/>
                <a:ea typeface="Times New Roman"/>
                <a:cs typeface="Times New Roman" pitchFamily="18" charset="0"/>
              </a:rPr>
              <a:t>	The FY11 EMPG performance period for TDEM and local governments :</a:t>
            </a:r>
          </a:p>
          <a:p>
            <a:pPr marL="0">
              <a:spcBef>
                <a:spcPts val="0"/>
              </a:spcBef>
              <a:spcAft>
                <a:spcPts val="0"/>
              </a:spcAft>
              <a:defRPr/>
            </a:pPr>
            <a:endParaRPr lang="en-US" sz="2400" dirty="0" smtClean="0">
              <a:latin typeface="Times New Roman" pitchFamily="18" charset="0"/>
              <a:ea typeface="Times New Roman"/>
              <a:cs typeface="Times New Roman" pitchFamily="18" charset="0"/>
            </a:endParaRPr>
          </a:p>
          <a:p>
            <a:pPr marL="0">
              <a:spcBef>
                <a:spcPts val="0"/>
              </a:spcBef>
              <a:spcAft>
                <a:spcPts val="0"/>
              </a:spcAft>
              <a:defRPr/>
            </a:pPr>
            <a:r>
              <a:rPr lang="en-US" sz="2400" dirty="0" smtClean="0">
                <a:latin typeface="Times New Roman" pitchFamily="18" charset="0"/>
                <a:ea typeface="Times New Roman"/>
                <a:cs typeface="Times New Roman" pitchFamily="18" charset="0"/>
              </a:rPr>
              <a:t>October 1, 2011 – September 30, 2012</a:t>
            </a:r>
          </a:p>
          <a:p>
            <a:pPr marL="0">
              <a:spcBef>
                <a:spcPts val="0"/>
              </a:spcBef>
              <a:spcAft>
                <a:spcPts val="0"/>
              </a:spcAft>
              <a:defRPr/>
            </a:pPr>
            <a:endParaRPr lang="en-US" sz="2400" dirty="0" smtClean="0">
              <a:latin typeface="Times New Roman" pitchFamily="18" charset="0"/>
              <a:ea typeface="Times New Roman"/>
              <a:cs typeface="Times New Roman" pitchFamily="18" charset="0"/>
            </a:endParaRPr>
          </a:p>
          <a:p>
            <a:pPr marL="0">
              <a:spcBef>
                <a:spcPts val="0"/>
              </a:spcBef>
              <a:spcAft>
                <a:spcPts val="0"/>
              </a:spcAft>
              <a:defRPr/>
            </a:pPr>
            <a:endParaRPr lang="en-US" sz="2400" dirty="0" smtClean="0">
              <a:latin typeface="Times New Roman" pitchFamily="18" charset="0"/>
              <a:ea typeface="Times New Roman"/>
              <a:cs typeface="Times New Roman" pitchFamily="18" charset="0"/>
            </a:endParaRPr>
          </a:p>
          <a:p>
            <a:pPr lvl="0"/>
            <a:endParaRPr lang="en-US" dirty="0"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48BB5-31A2-454B-A602-E178A3F1D32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37B7F-963A-4562-A2FE-B11F0D0D11A0}" type="slidenum">
              <a:rPr lang="en-US" smtClean="0">
                <a:solidFill>
                  <a:prstClr val="black">
                    <a:tint val="75000"/>
                  </a:prstClr>
                </a:solidFill>
              </a:rPr>
              <a:pPr/>
              <a:t>‹#›</a:t>
            </a:fld>
            <a:endParaRPr lang="en-US">
              <a:solidFill>
                <a:prstClr val="black">
                  <a:tint val="75000"/>
                </a:prstClr>
              </a:solidFill>
            </a:endParaRPr>
          </a:p>
        </p:txBody>
      </p:sp>
      <p:sp>
        <p:nvSpPr>
          <p:cNvPr id="19" name="Rectangle 18"/>
          <p:cNvSpPr/>
          <p:nvPr userDrawn="1"/>
        </p:nvSpPr>
        <p:spPr>
          <a:xfrm rot="16200000">
            <a:off x="4267200" y="1905000"/>
            <a:ext cx="609600" cy="9144000"/>
          </a:xfrm>
          <a:prstGeom prst="rect">
            <a:avLst/>
          </a:prstGeom>
          <a:gradFill>
            <a:gsLst>
              <a:gs pos="53000">
                <a:srgbClr val="3D6696"/>
              </a:gs>
              <a:gs pos="100000">
                <a:srgbClr val="000714"/>
              </a:gs>
            </a:gsLst>
            <a:lin ang="3000000" scaled="0"/>
          </a:gradFill>
          <a:ln>
            <a:noFill/>
          </a:ln>
          <a:effectLst>
            <a:outerShdw blurRad="101600" dist="38100" dir="16200000" sx="103000" sy="103000"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rot="16200000">
            <a:off x="4381500" y="2095500"/>
            <a:ext cx="381000" cy="9144000"/>
          </a:xfrm>
          <a:prstGeom prst="rect">
            <a:avLst/>
          </a:prstGeom>
          <a:gradFill>
            <a:gsLst>
              <a:gs pos="28000">
                <a:srgbClr val="9E0000"/>
              </a:gs>
              <a:gs pos="71000">
                <a:srgbClr val="580000"/>
              </a:gs>
            </a:gsLst>
            <a:lin ang="3000000" scaled="0"/>
          </a:gra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rot="16200000" flipH="1">
            <a:off x="4549143" y="1920242"/>
            <a:ext cx="45719" cy="9143999"/>
          </a:xfrm>
          <a:prstGeom prst="rect">
            <a:avLst/>
          </a:prstGeom>
          <a:gradFill flip="none" rotWithShape="1">
            <a:gsLst>
              <a:gs pos="91000">
                <a:schemeClr val="bg1"/>
              </a:gs>
              <a:gs pos="50000">
                <a:srgbClr val="FFC000">
                  <a:shade val="67500"/>
                  <a:satMod val="115000"/>
                </a:srgbClr>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PS COLOR SEAL Trans.tif"/>
          <p:cNvPicPr>
            <a:picLocks noChangeAspect="1"/>
          </p:cNvPicPr>
          <p:nvPr userDrawn="1"/>
        </p:nvPicPr>
        <p:blipFill>
          <a:blip r:embed="rId14" cstate="print"/>
          <a:stretch>
            <a:fillRect/>
          </a:stretch>
        </p:blipFill>
        <p:spPr>
          <a:xfrm>
            <a:off x="72389" y="6153090"/>
            <a:ext cx="689611" cy="689610"/>
          </a:xfrm>
          <a:prstGeom prst="ellipse">
            <a:avLst/>
          </a:prstGeom>
          <a:ln>
            <a:noFill/>
          </a:ln>
          <a:effectLst>
            <a:outerShdw blurRad="139700" dist="38100" dir="2700000" sx="107000" sy="107000" algn="tl" rotWithShape="0">
              <a:prstClr val="black">
                <a:alpha val="40000"/>
              </a:prstClr>
            </a:outerShdw>
          </a:effectLst>
        </p:spPr>
      </p:pic>
      <p:sp>
        <p:nvSpPr>
          <p:cNvPr id="29" name="TextBox 28"/>
          <p:cNvSpPr txBox="1"/>
          <p:nvPr userDrawn="1"/>
        </p:nvSpPr>
        <p:spPr>
          <a:xfrm>
            <a:off x="914400" y="6141660"/>
            <a:ext cx="5486400" cy="369332"/>
          </a:xfrm>
          <a:prstGeom prst="rect">
            <a:avLst/>
          </a:prstGeom>
          <a:noFill/>
        </p:spPr>
        <p:txBody>
          <a:bodyPr wrap="square" rtlCol="0">
            <a:spAutoFit/>
          </a:bodyPr>
          <a:lstStyle/>
          <a:p>
            <a:r>
              <a:rPr lang="en-US" dirty="0">
                <a:solidFill>
                  <a:srgbClr val="FFC000"/>
                </a:solidFill>
                <a:latin typeface="Minion Pro" pitchFamily="18" charset="0"/>
                <a:cs typeface="Segoe UI" pitchFamily="34" charset="0"/>
              </a:rPr>
              <a:t>Texas Department of Public Safety</a:t>
            </a:r>
          </a:p>
        </p:txBody>
      </p:sp>
      <p:sp>
        <p:nvSpPr>
          <p:cNvPr id="30" name="Rectangle 29"/>
          <p:cNvSpPr/>
          <p:nvPr userDrawn="1"/>
        </p:nvSpPr>
        <p:spPr>
          <a:xfrm>
            <a:off x="914400" y="6457890"/>
            <a:ext cx="6248400"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000" b="1" dirty="0">
                <a:ln w="11430"/>
                <a:solidFill>
                  <a:srgbClr val="FFC000"/>
                </a:solidFill>
                <a:effectLst>
                  <a:outerShdw blurRad="25400" algn="tl" rotWithShape="0">
                    <a:srgbClr val="000000">
                      <a:alpha val="43000"/>
                    </a:srgbClr>
                  </a:outerShdw>
                </a:effectLst>
                <a:latin typeface="Minion Pro" pitchFamily="18" charset="0"/>
                <a:cs typeface="Segoe UI" pitchFamily="34" charset="0"/>
              </a:rPr>
              <a:t>DIVISION OF EMERGENCY MANAGEMENT</a:t>
            </a:r>
          </a:p>
        </p:txBody>
      </p:sp>
    </p:spTree>
    <p:extLst>
      <p:ext uri="{BB962C8B-B14F-4D97-AF65-F5344CB8AC3E}">
        <p14:creationId xmlns:p14="http://schemas.microsoft.com/office/powerpoint/2010/main" val="209586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lympus.soc.texas.gov/Services/DS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Daily%20Burn%20Rate%20Spreadsheet.xlsx"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SLTC/etools/ics/org_fin.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Operating%20Plan%20Worksheet.do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Personnel%20and%20Equipment%20Spread%20Sheet.xls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milms.fema.gov/IS634/index.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www.txdps.state.tx.us/dem/Disaster/majorDisasterDeclarations.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4226688"/>
            <a:ext cx="5817727" cy="1200329"/>
          </a:xfrm>
          <a:prstGeom prst="rect">
            <a:avLst/>
          </a:prstGeom>
        </p:spPr>
        <p:txBody>
          <a:bodyPr wrap="square">
            <a:spAutoFit/>
          </a:bodyPr>
          <a:lstStyle/>
          <a:p>
            <a:pPr algn="ctr"/>
            <a:r>
              <a:rPr lang="en-US" sz="3600" b="1" dirty="0">
                <a:solidFill>
                  <a:prstClr val="black"/>
                </a:solidFill>
                <a:latin typeface="Verdana" panose="020B0604030504040204" pitchFamily="34" charset="0"/>
                <a:ea typeface="Verdana" panose="020B0604030504040204" pitchFamily="34" charset="0"/>
                <a:cs typeface="Verdana" panose="020B0604030504040204" pitchFamily="34" charset="0"/>
              </a:rPr>
              <a:t>Regional Disaster Finance Program</a:t>
            </a:r>
          </a:p>
        </p:txBody>
      </p:sp>
      <p:pic>
        <p:nvPicPr>
          <p:cNvPr id="1027" name="Picture 3" descr="C:\Users\MG02699\AppData\Local\Microsoft\Windows\Temporary Internet Files\Content.Outlook\AZONR4ZE\TDEM Seal Blue Ring White Fill F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928" y="639500"/>
            <a:ext cx="3018100" cy="301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9999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rmAutofit fontScale="90000"/>
          </a:bodyPr>
          <a:lstStyle/>
          <a:p>
            <a:r>
              <a:rPr lang="en-US" b="1" dirty="0" smtClean="0"/>
              <a:t>Daily Burn Rate vs. Reimbursement</a:t>
            </a:r>
            <a:br>
              <a:rPr lang="en-US" b="1" dirty="0" smtClean="0"/>
            </a:br>
            <a:r>
              <a:rPr lang="en-US" sz="2800" b="1" dirty="0" smtClean="0"/>
              <a:t>(Bonus Slide)</a:t>
            </a:r>
            <a:endParaRPr lang="en-US" b="1" dirty="0"/>
          </a:p>
        </p:txBody>
      </p:sp>
      <p:sp>
        <p:nvSpPr>
          <p:cNvPr id="4" name="Text Placeholder 3"/>
          <p:cNvSpPr>
            <a:spLocks noGrp="1"/>
          </p:cNvSpPr>
          <p:nvPr>
            <p:ph type="body" idx="1"/>
          </p:nvPr>
        </p:nvSpPr>
        <p:spPr/>
        <p:txBody>
          <a:bodyPr/>
          <a:lstStyle/>
          <a:p>
            <a:r>
              <a:rPr lang="en-US" dirty="0" smtClean="0"/>
              <a:t>Daily Burn Rate</a:t>
            </a:r>
            <a:endParaRPr lang="en-US" dirty="0"/>
          </a:p>
        </p:txBody>
      </p:sp>
      <p:sp>
        <p:nvSpPr>
          <p:cNvPr id="5" name="Content Placeholder 4"/>
          <p:cNvSpPr>
            <a:spLocks noGrp="1"/>
          </p:cNvSpPr>
          <p:nvPr>
            <p:ph sz="half" idx="2"/>
          </p:nvPr>
        </p:nvSpPr>
        <p:spPr/>
        <p:txBody>
          <a:bodyPr/>
          <a:lstStyle/>
          <a:p>
            <a:pPr algn="l">
              <a:buFont typeface="Arial" panose="020B0604020202020204" pitchFamily="34" charset="0"/>
              <a:buChar char="•"/>
            </a:pPr>
            <a:r>
              <a:rPr lang="en-US" dirty="0" smtClean="0"/>
              <a:t>Track ALL COSTS associated with the event</a:t>
            </a:r>
          </a:p>
          <a:p>
            <a:pPr algn="l">
              <a:buFont typeface="Arial" panose="020B0604020202020204" pitchFamily="34" charset="0"/>
              <a:buChar char="•"/>
            </a:pPr>
            <a:r>
              <a:rPr lang="en-US" dirty="0" smtClean="0"/>
              <a:t>Reported daily</a:t>
            </a:r>
          </a:p>
          <a:p>
            <a:pPr algn="l">
              <a:buFont typeface="Arial" panose="020B0604020202020204" pitchFamily="34" charset="0"/>
              <a:buChar char="•"/>
            </a:pPr>
            <a:r>
              <a:rPr lang="en-US" dirty="0" smtClean="0"/>
              <a:t>Mechanism for capture of raw data in real time</a:t>
            </a:r>
          </a:p>
          <a:p>
            <a:pPr algn="l">
              <a:buFont typeface="Arial" panose="020B0604020202020204" pitchFamily="34" charset="0"/>
              <a:buChar char="•"/>
            </a:pPr>
            <a:r>
              <a:rPr lang="en-US" dirty="0" smtClean="0"/>
              <a:t>Provide situational awareness for event</a:t>
            </a:r>
          </a:p>
          <a:p>
            <a:pPr algn="l">
              <a:buFont typeface="Arial" panose="020B0604020202020204" pitchFamily="34" charset="0"/>
              <a:buChar char="•"/>
            </a:pPr>
            <a:r>
              <a:rPr lang="en-US" dirty="0" smtClean="0">
                <a:solidFill>
                  <a:schemeClr val="accent1">
                    <a:lumMod val="50000"/>
                  </a:schemeClr>
                </a:solidFill>
                <a:hlinkClick r:id="rId3"/>
              </a:rPr>
              <a:t>Example</a:t>
            </a:r>
            <a:endParaRPr lang="en-US" dirty="0">
              <a:solidFill>
                <a:schemeClr val="accent1">
                  <a:lumMod val="50000"/>
                </a:schemeClr>
              </a:solidFill>
            </a:endParaRPr>
          </a:p>
        </p:txBody>
      </p:sp>
      <p:sp>
        <p:nvSpPr>
          <p:cNvPr id="6" name="Text Placeholder 5"/>
          <p:cNvSpPr>
            <a:spLocks noGrp="1"/>
          </p:cNvSpPr>
          <p:nvPr>
            <p:ph type="body" sz="quarter" idx="3"/>
          </p:nvPr>
        </p:nvSpPr>
        <p:spPr/>
        <p:txBody>
          <a:bodyPr>
            <a:noAutofit/>
          </a:bodyPr>
          <a:lstStyle/>
          <a:p>
            <a:r>
              <a:rPr lang="en-US" dirty="0" smtClean="0"/>
              <a:t>Public Assistance Reimbursement</a:t>
            </a:r>
          </a:p>
        </p:txBody>
      </p:sp>
      <p:sp>
        <p:nvSpPr>
          <p:cNvPr id="7" name="Content Placeholder 6"/>
          <p:cNvSpPr>
            <a:spLocks noGrp="1"/>
          </p:cNvSpPr>
          <p:nvPr>
            <p:ph sz="quarter" idx="4"/>
          </p:nvPr>
        </p:nvSpPr>
        <p:spPr/>
        <p:txBody>
          <a:bodyPr/>
          <a:lstStyle/>
          <a:p>
            <a:pPr algn="l">
              <a:buFont typeface="Arial" panose="020B0604020202020204" pitchFamily="34" charset="0"/>
              <a:buChar char="•"/>
            </a:pPr>
            <a:r>
              <a:rPr lang="en-US" dirty="0" smtClean="0"/>
              <a:t>Costs that are ABOVE AND BEYOND daily operations</a:t>
            </a:r>
          </a:p>
          <a:p>
            <a:pPr algn="l">
              <a:buFont typeface="Arial" panose="020B0604020202020204" pitchFamily="34" charset="0"/>
              <a:buChar char="•"/>
            </a:pPr>
            <a:r>
              <a:rPr lang="en-US" dirty="0" smtClean="0"/>
              <a:t>Need declaration</a:t>
            </a:r>
          </a:p>
          <a:p>
            <a:pPr algn="l">
              <a:buFont typeface="Arial" panose="020B0604020202020204" pitchFamily="34" charset="0"/>
              <a:buChar char="•"/>
            </a:pPr>
            <a:r>
              <a:rPr lang="en-US" dirty="0" smtClean="0"/>
              <a:t>Can use daily burn rate data to calculate</a:t>
            </a:r>
          </a:p>
          <a:p>
            <a:pPr algn="l">
              <a:buFont typeface="Arial" panose="020B0604020202020204" pitchFamily="34" charset="0"/>
              <a:buChar char="•"/>
            </a:pPr>
            <a:r>
              <a:rPr lang="en-US" dirty="0" smtClean="0"/>
              <a:t>Specific cost categories </a:t>
            </a:r>
          </a:p>
          <a:p>
            <a:pPr algn="l">
              <a:buFont typeface="Arial" panose="020B0604020202020204" pitchFamily="34" charset="0"/>
              <a:buChar char="•"/>
            </a:pPr>
            <a:r>
              <a:rPr lang="en-US" dirty="0" smtClean="0"/>
              <a:t>FEMA / TDEM forms</a:t>
            </a:r>
            <a:endParaRPr lang="en-US" dirty="0"/>
          </a:p>
        </p:txBody>
      </p:sp>
    </p:spTree>
    <p:extLst>
      <p:ext uri="{BB962C8B-B14F-4D97-AF65-F5344CB8AC3E}">
        <p14:creationId xmlns:p14="http://schemas.microsoft.com/office/powerpoint/2010/main" val="362028406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800" dirty="0" smtClean="0"/>
              <a:t>Daily Burn Rate</a:t>
            </a:r>
            <a:endParaRPr lang="en-US" sz="4800" dirty="0"/>
          </a:p>
        </p:txBody>
      </p:sp>
      <p:sp>
        <p:nvSpPr>
          <p:cNvPr id="4" name="TextBox 3"/>
          <p:cNvSpPr txBox="1"/>
          <p:nvPr/>
        </p:nvSpPr>
        <p:spPr>
          <a:xfrm rot="20011829">
            <a:off x="980359" y="2146115"/>
            <a:ext cx="2943503" cy="646331"/>
          </a:xfrm>
          <a:prstGeom prst="rect">
            <a:avLst/>
          </a:prstGeom>
          <a:noFill/>
        </p:spPr>
        <p:txBody>
          <a:bodyPr wrap="square" rtlCol="0">
            <a:spAutoFit/>
          </a:bodyPr>
          <a:lstStyle/>
          <a:p>
            <a:r>
              <a:rPr lang="en-US" sz="3600" dirty="0" smtClean="0">
                <a:solidFill>
                  <a:srgbClr val="7030A0"/>
                </a:solidFill>
              </a:rPr>
              <a:t>Personnel Cost</a:t>
            </a:r>
            <a:endParaRPr lang="en-US" sz="3600" dirty="0">
              <a:solidFill>
                <a:srgbClr val="7030A0"/>
              </a:solidFill>
            </a:endParaRPr>
          </a:p>
        </p:txBody>
      </p:sp>
      <p:sp>
        <p:nvSpPr>
          <p:cNvPr id="5" name="TextBox 4"/>
          <p:cNvSpPr txBox="1"/>
          <p:nvPr/>
        </p:nvSpPr>
        <p:spPr>
          <a:xfrm>
            <a:off x="3276600" y="3657600"/>
            <a:ext cx="2220039" cy="584775"/>
          </a:xfrm>
          <a:prstGeom prst="rect">
            <a:avLst/>
          </a:prstGeom>
          <a:noFill/>
        </p:spPr>
        <p:txBody>
          <a:bodyPr wrap="square" rtlCol="0">
            <a:spAutoFit/>
          </a:bodyPr>
          <a:lstStyle/>
          <a:p>
            <a:r>
              <a:rPr lang="en-US" sz="3200" dirty="0" smtClean="0"/>
              <a:t>Travel Cost</a:t>
            </a:r>
            <a:endParaRPr lang="en-US" sz="3200" dirty="0"/>
          </a:p>
        </p:txBody>
      </p:sp>
      <p:sp>
        <p:nvSpPr>
          <p:cNvPr id="6" name="TextBox 5"/>
          <p:cNvSpPr txBox="1"/>
          <p:nvPr/>
        </p:nvSpPr>
        <p:spPr>
          <a:xfrm rot="1585619">
            <a:off x="5405194" y="2352146"/>
            <a:ext cx="2291219" cy="1200329"/>
          </a:xfrm>
          <a:prstGeom prst="rect">
            <a:avLst/>
          </a:prstGeom>
          <a:noFill/>
        </p:spPr>
        <p:txBody>
          <a:bodyPr wrap="square" rtlCol="0">
            <a:spAutoFit/>
          </a:bodyPr>
          <a:lstStyle/>
          <a:p>
            <a:pPr algn="ctr"/>
            <a:r>
              <a:rPr lang="en-US" sz="3600" dirty="0" smtClean="0">
                <a:solidFill>
                  <a:srgbClr val="00B050"/>
                </a:solidFill>
              </a:rPr>
              <a:t>Equipment Cost</a:t>
            </a:r>
            <a:endParaRPr lang="en-US" sz="3600" dirty="0">
              <a:solidFill>
                <a:srgbClr val="00B050"/>
              </a:solidFill>
            </a:endParaRPr>
          </a:p>
        </p:txBody>
      </p:sp>
      <p:sp>
        <p:nvSpPr>
          <p:cNvPr id="7" name="TextBox 6"/>
          <p:cNvSpPr txBox="1"/>
          <p:nvPr/>
        </p:nvSpPr>
        <p:spPr>
          <a:xfrm rot="1598142">
            <a:off x="761799" y="4007591"/>
            <a:ext cx="2734170" cy="646331"/>
          </a:xfrm>
          <a:prstGeom prst="rect">
            <a:avLst/>
          </a:prstGeom>
          <a:noFill/>
        </p:spPr>
        <p:txBody>
          <a:bodyPr wrap="square" rtlCol="0">
            <a:spAutoFit/>
          </a:bodyPr>
          <a:lstStyle/>
          <a:p>
            <a:r>
              <a:rPr lang="en-US" sz="3600" dirty="0" smtClean="0">
                <a:solidFill>
                  <a:schemeClr val="accent6">
                    <a:lumMod val="75000"/>
                  </a:schemeClr>
                </a:solidFill>
              </a:rPr>
              <a:t>Commodities</a:t>
            </a:r>
            <a:endParaRPr lang="en-US" sz="3600" dirty="0">
              <a:solidFill>
                <a:schemeClr val="accent6">
                  <a:lumMod val="75000"/>
                </a:schemeClr>
              </a:solidFill>
            </a:endParaRPr>
          </a:p>
        </p:txBody>
      </p:sp>
      <p:sp>
        <p:nvSpPr>
          <p:cNvPr id="8" name="TextBox 7"/>
          <p:cNvSpPr txBox="1"/>
          <p:nvPr/>
        </p:nvSpPr>
        <p:spPr>
          <a:xfrm rot="20147491">
            <a:off x="5453956" y="4043064"/>
            <a:ext cx="2018653" cy="646331"/>
          </a:xfrm>
          <a:prstGeom prst="rect">
            <a:avLst/>
          </a:prstGeom>
          <a:noFill/>
        </p:spPr>
        <p:txBody>
          <a:bodyPr wrap="square" rtlCol="0">
            <a:spAutoFit/>
          </a:bodyPr>
          <a:lstStyle/>
          <a:p>
            <a:r>
              <a:rPr lang="en-US" sz="3600" dirty="0" smtClean="0">
                <a:solidFill>
                  <a:schemeClr val="accent3">
                    <a:lumMod val="50000"/>
                  </a:schemeClr>
                </a:solidFill>
              </a:rPr>
              <a:t>Contracts</a:t>
            </a:r>
            <a:endParaRPr lang="en-US" sz="3600" dirty="0">
              <a:solidFill>
                <a:schemeClr val="accent3">
                  <a:lumMod val="50000"/>
                </a:schemeClr>
              </a:solidFill>
            </a:endParaRPr>
          </a:p>
        </p:txBody>
      </p:sp>
      <p:sp>
        <p:nvSpPr>
          <p:cNvPr id="9" name="TextBox 8"/>
          <p:cNvSpPr txBox="1"/>
          <p:nvPr/>
        </p:nvSpPr>
        <p:spPr>
          <a:xfrm>
            <a:off x="6934200" y="1524000"/>
            <a:ext cx="1439277" cy="646331"/>
          </a:xfrm>
          <a:prstGeom prst="rect">
            <a:avLst/>
          </a:prstGeom>
          <a:noFill/>
        </p:spPr>
        <p:txBody>
          <a:bodyPr wrap="square" rtlCol="0">
            <a:spAutoFit/>
          </a:bodyPr>
          <a:lstStyle/>
          <a:p>
            <a:r>
              <a:rPr lang="en-US" sz="3600" dirty="0" smtClean="0"/>
              <a:t>Leases</a:t>
            </a:r>
            <a:endParaRPr lang="en-US" sz="3600" dirty="0"/>
          </a:p>
        </p:txBody>
      </p:sp>
      <p:sp>
        <p:nvSpPr>
          <p:cNvPr id="10" name="TextBox 9"/>
          <p:cNvSpPr txBox="1"/>
          <p:nvPr/>
        </p:nvSpPr>
        <p:spPr>
          <a:xfrm>
            <a:off x="685800" y="1600200"/>
            <a:ext cx="1609665" cy="646331"/>
          </a:xfrm>
          <a:prstGeom prst="rect">
            <a:avLst/>
          </a:prstGeom>
          <a:noFill/>
        </p:spPr>
        <p:txBody>
          <a:bodyPr wrap="square" rtlCol="0">
            <a:spAutoFit/>
          </a:bodyPr>
          <a:lstStyle/>
          <a:p>
            <a:r>
              <a:rPr lang="en-US" sz="3600" dirty="0" smtClean="0">
                <a:solidFill>
                  <a:srgbClr val="FF0000"/>
                </a:solidFill>
              </a:rPr>
              <a:t>Repairs</a:t>
            </a:r>
            <a:endParaRPr lang="en-US" sz="3600" dirty="0">
              <a:solidFill>
                <a:srgbClr val="FF0000"/>
              </a:solidFill>
            </a:endParaRPr>
          </a:p>
        </p:txBody>
      </p:sp>
      <p:sp>
        <p:nvSpPr>
          <p:cNvPr id="11" name="TextBox 10"/>
          <p:cNvSpPr txBox="1"/>
          <p:nvPr/>
        </p:nvSpPr>
        <p:spPr>
          <a:xfrm>
            <a:off x="7162800" y="4953000"/>
            <a:ext cx="1066800" cy="646331"/>
          </a:xfrm>
          <a:prstGeom prst="rect">
            <a:avLst/>
          </a:prstGeom>
          <a:noFill/>
        </p:spPr>
        <p:txBody>
          <a:bodyPr wrap="square" rtlCol="0">
            <a:spAutoFit/>
          </a:bodyPr>
          <a:lstStyle/>
          <a:p>
            <a:r>
              <a:rPr lang="en-US" sz="3600" dirty="0" smtClean="0">
                <a:solidFill>
                  <a:srgbClr val="FF0000"/>
                </a:solidFill>
              </a:rPr>
              <a:t>Fuel</a:t>
            </a:r>
            <a:endParaRPr lang="en-US" sz="3600" dirty="0">
              <a:solidFill>
                <a:srgbClr val="FF0000"/>
              </a:solidFill>
            </a:endParaRPr>
          </a:p>
        </p:txBody>
      </p:sp>
      <p:sp>
        <p:nvSpPr>
          <p:cNvPr id="12" name="TextBox 11"/>
          <p:cNvSpPr txBox="1"/>
          <p:nvPr/>
        </p:nvSpPr>
        <p:spPr>
          <a:xfrm>
            <a:off x="838200" y="4800600"/>
            <a:ext cx="1143000" cy="646331"/>
          </a:xfrm>
          <a:prstGeom prst="rect">
            <a:avLst/>
          </a:prstGeom>
          <a:noFill/>
        </p:spPr>
        <p:txBody>
          <a:bodyPr wrap="square" rtlCol="0">
            <a:spAutoFit/>
          </a:bodyPr>
          <a:lstStyle/>
          <a:p>
            <a:r>
              <a:rPr lang="en-US" sz="3600" dirty="0" smtClean="0"/>
              <a:t>Food</a:t>
            </a:r>
            <a:endParaRPr lang="en-US" sz="3600" dirty="0"/>
          </a:p>
        </p:txBody>
      </p:sp>
      <p:sp>
        <p:nvSpPr>
          <p:cNvPr id="13" name="TextBox 12"/>
          <p:cNvSpPr txBox="1"/>
          <p:nvPr/>
        </p:nvSpPr>
        <p:spPr>
          <a:xfrm>
            <a:off x="3581400" y="2590800"/>
            <a:ext cx="1447800" cy="707886"/>
          </a:xfrm>
          <a:prstGeom prst="rect">
            <a:avLst/>
          </a:prstGeom>
          <a:noFill/>
        </p:spPr>
        <p:txBody>
          <a:bodyPr wrap="square" rtlCol="0">
            <a:spAutoFit/>
          </a:bodyPr>
          <a:lstStyle/>
          <a:p>
            <a:r>
              <a:rPr lang="en-US" sz="4000" dirty="0" smtClean="0">
                <a:solidFill>
                  <a:schemeClr val="accent1">
                    <a:lumMod val="75000"/>
                  </a:schemeClr>
                </a:solidFill>
              </a:rPr>
              <a:t>Other</a:t>
            </a:r>
            <a:endParaRPr lang="en-US" sz="4000" dirty="0">
              <a:solidFill>
                <a:schemeClr val="accent1">
                  <a:lumMod val="75000"/>
                </a:schemeClr>
              </a:solidFill>
            </a:endParaRPr>
          </a:p>
        </p:txBody>
      </p:sp>
      <p:sp>
        <p:nvSpPr>
          <p:cNvPr id="14" name="Subtitle 5"/>
          <p:cNvSpPr txBox="1">
            <a:spLocks/>
          </p:cNvSpPr>
          <p:nvPr/>
        </p:nvSpPr>
        <p:spPr>
          <a:xfrm>
            <a:off x="1490632" y="5282995"/>
            <a:ext cx="6400800" cy="6858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hlinkClick r:id="rId3" action="ppaction://hlinkfile"/>
              </a:rPr>
              <a:t>Daily Cost Tracking Report</a:t>
            </a:r>
            <a:endParaRPr lang="en-US" dirty="0"/>
          </a:p>
        </p:txBody>
      </p:sp>
    </p:spTree>
    <p:extLst>
      <p:ext uri="{BB962C8B-B14F-4D97-AF65-F5344CB8AC3E}">
        <p14:creationId xmlns:p14="http://schemas.microsoft.com/office/powerpoint/2010/main" val="5556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T-600 Course Overview</a:t>
            </a:r>
            <a:endParaRPr lang="en-US" b="1" dirty="0"/>
          </a:p>
        </p:txBody>
      </p:sp>
      <p:sp>
        <p:nvSpPr>
          <p:cNvPr id="3" name="Content Placeholder 2"/>
          <p:cNvSpPr>
            <a:spLocks noGrp="1"/>
          </p:cNvSpPr>
          <p:nvPr>
            <p:ph sz="half" idx="1"/>
          </p:nvPr>
        </p:nvSpPr>
        <p:spPr/>
        <p:txBody>
          <a:bodyPr>
            <a:noAutofit/>
          </a:bodyPr>
          <a:lstStyle/>
          <a:p>
            <a:pPr marL="695325" lvl="1" indent="-347663">
              <a:spcBef>
                <a:spcPts val="600"/>
              </a:spcBef>
              <a:spcAft>
                <a:spcPts val="600"/>
              </a:spcAft>
              <a:buFont typeface="Wingdings" panose="05000000000000000000" pitchFamily="2" charset="2"/>
              <a:buChar char="§"/>
            </a:pPr>
            <a:r>
              <a:rPr lang="en-US" dirty="0" smtClean="0"/>
              <a:t>Accounting System  </a:t>
            </a:r>
          </a:p>
          <a:p>
            <a:pPr marL="695325" lvl="1" indent="-347663">
              <a:spcBef>
                <a:spcPts val="600"/>
              </a:spcBef>
              <a:spcAft>
                <a:spcPts val="600"/>
              </a:spcAft>
              <a:buFont typeface="Wingdings" panose="05000000000000000000" pitchFamily="2" charset="2"/>
              <a:buChar char="§"/>
            </a:pPr>
            <a:r>
              <a:rPr lang="en-US" dirty="0" smtClean="0"/>
              <a:t>Time </a:t>
            </a:r>
          </a:p>
          <a:p>
            <a:pPr marL="695325" lvl="1" indent="-347663">
              <a:spcBef>
                <a:spcPts val="600"/>
              </a:spcBef>
              <a:spcAft>
                <a:spcPts val="600"/>
              </a:spcAft>
              <a:buFont typeface="Wingdings" panose="05000000000000000000" pitchFamily="2" charset="2"/>
              <a:buChar char="§"/>
            </a:pPr>
            <a:r>
              <a:rPr lang="en-US" dirty="0" smtClean="0"/>
              <a:t>Procurement</a:t>
            </a:r>
          </a:p>
          <a:p>
            <a:pPr marL="695325" lvl="1" indent="-347663">
              <a:buFont typeface="Wingdings" panose="05000000000000000000" pitchFamily="2" charset="2"/>
              <a:buChar char="§"/>
            </a:pPr>
            <a:r>
              <a:rPr lang="en-US" dirty="0" smtClean="0"/>
              <a:t>Contracts </a:t>
            </a:r>
          </a:p>
          <a:p>
            <a:pPr marL="695325" lvl="1" indent="-347663">
              <a:spcBef>
                <a:spcPts val="600"/>
              </a:spcBef>
              <a:spcAft>
                <a:spcPts val="600"/>
              </a:spcAft>
              <a:buFont typeface="Wingdings" panose="05000000000000000000" pitchFamily="2" charset="2"/>
              <a:buChar char="§"/>
            </a:pPr>
            <a:r>
              <a:rPr lang="en-US" dirty="0"/>
              <a:t>Equipment</a:t>
            </a:r>
          </a:p>
          <a:p>
            <a:pPr marL="695325" lvl="1" indent="-347663">
              <a:spcBef>
                <a:spcPts val="600"/>
              </a:spcBef>
              <a:spcAft>
                <a:spcPts val="600"/>
              </a:spcAft>
              <a:buFont typeface="Wingdings" panose="05000000000000000000" pitchFamily="2" charset="2"/>
              <a:buChar char="§"/>
            </a:pPr>
            <a:r>
              <a:rPr lang="en-US" dirty="0"/>
              <a:t>Risk </a:t>
            </a:r>
            <a:r>
              <a:rPr lang="en-US" dirty="0" smtClean="0"/>
              <a:t>Management</a:t>
            </a:r>
          </a:p>
          <a:p>
            <a:pPr marL="695325" lvl="1" indent="-347663">
              <a:spcBef>
                <a:spcPts val="600"/>
              </a:spcBef>
              <a:spcAft>
                <a:spcPts val="600"/>
              </a:spcAft>
              <a:buFont typeface="Wingdings" panose="05000000000000000000" pitchFamily="2" charset="2"/>
              <a:buChar char="§"/>
            </a:pPr>
            <a:r>
              <a:rPr lang="en-US" dirty="0" smtClean="0"/>
              <a:t>Resource </a:t>
            </a:r>
            <a:r>
              <a:rPr lang="en-US" dirty="0"/>
              <a:t>tracking</a:t>
            </a:r>
          </a:p>
          <a:p>
            <a:pPr marL="457200" lvl="1" indent="0">
              <a:buNone/>
            </a:pPr>
            <a:endParaRPr lang="en-US" sz="2000" dirty="0"/>
          </a:p>
          <a:p>
            <a:r>
              <a:rPr lang="en-US" sz="2000" dirty="0"/>
              <a:t> </a:t>
            </a:r>
          </a:p>
          <a:p>
            <a:endParaRPr lang="en-US" sz="2000" dirty="0"/>
          </a:p>
        </p:txBody>
      </p:sp>
      <p:sp>
        <p:nvSpPr>
          <p:cNvPr id="4" name="Content Placeholder 3"/>
          <p:cNvSpPr>
            <a:spLocks noGrp="1"/>
          </p:cNvSpPr>
          <p:nvPr>
            <p:ph sz="half" idx="2"/>
          </p:nvPr>
        </p:nvSpPr>
        <p:spPr/>
        <p:txBody>
          <a:bodyPr/>
          <a:lstStyle/>
          <a:p>
            <a:pPr marL="798513" lvl="1" indent="-450850">
              <a:spcBef>
                <a:spcPts val="600"/>
              </a:spcBef>
              <a:spcAft>
                <a:spcPts val="600"/>
              </a:spcAft>
              <a:buFont typeface="Wingdings" panose="05000000000000000000" pitchFamily="2" charset="2"/>
              <a:buChar char="§"/>
            </a:pPr>
            <a:r>
              <a:rPr lang="en-US" dirty="0"/>
              <a:t>Overview by emergency manager on </a:t>
            </a:r>
            <a:r>
              <a:rPr lang="en-US" dirty="0" smtClean="0"/>
              <a:t>operations (ICS vs. ESF)</a:t>
            </a:r>
            <a:endParaRPr lang="en-US" dirty="0"/>
          </a:p>
          <a:p>
            <a:pPr marL="798513" lvl="1" indent="-450850">
              <a:spcBef>
                <a:spcPts val="600"/>
              </a:spcBef>
              <a:spcAft>
                <a:spcPts val="600"/>
              </a:spcAft>
              <a:buFont typeface="Wingdings" panose="05000000000000000000" pitchFamily="2" charset="2"/>
              <a:buChar char="§"/>
            </a:pPr>
            <a:r>
              <a:rPr lang="en-US" dirty="0" smtClean="0"/>
              <a:t>Review </a:t>
            </a:r>
            <a:r>
              <a:rPr lang="en-US" dirty="0"/>
              <a:t>of ICS structure</a:t>
            </a:r>
          </a:p>
          <a:p>
            <a:pPr marL="798513" lvl="1" indent="-450850">
              <a:spcBef>
                <a:spcPts val="600"/>
              </a:spcBef>
              <a:spcAft>
                <a:spcPts val="600"/>
              </a:spcAft>
              <a:buFont typeface="Wingdings" panose="05000000000000000000" pitchFamily="2" charset="2"/>
              <a:buChar char="§"/>
            </a:pPr>
            <a:r>
              <a:rPr lang="en-US" dirty="0"/>
              <a:t>Review of the finance section in ICS structure</a:t>
            </a:r>
          </a:p>
          <a:p>
            <a:pPr marL="798513" lvl="1" indent="-450850">
              <a:spcBef>
                <a:spcPts val="600"/>
              </a:spcBef>
              <a:spcAft>
                <a:spcPts val="600"/>
              </a:spcAft>
              <a:buFont typeface="Wingdings" panose="05000000000000000000" pitchFamily="2" charset="2"/>
              <a:buChar char="§"/>
            </a:pPr>
            <a:r>
              <a:rPr lang="en-US" dirty="0"/>
              <a:t>Review state reimbursement forms</a:t>
            </a:r>
          </a:p>
          <a:p>
            <a:endParaRPr lang="en-US" dirty="0"/>
          </a:p>
        </p:txBody>
      </p:sp>
    </p:spTree>
    <p:extLst>
      <p:ext uri="{BB962C8B-B14F-4D97-AF65-F5344CB8AC3E}">
        <p14:creationId xmlns:p14="http://schemas.microsoft.com/office/powerpoint/2010/main" val="294034934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32" t="30641" r="25809" b="25131"/>
          <a:stretch/>
        </p:blipFill>
        <p:spPr bwMode="auto">
          <a:xfrm>
            <a:off x="381000" y="914400"/>
            <a:ext cx="8440280" cy="5126619"/>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 Arrow 3"/>
          <p:cNvSpPr/>
          <p:nvPr/>
        </p:nvSpPr>
        <p:spPr>
          <a:xfrm rot="1112287">
            <a:off x="7092334" y="3085452"/>
            <a:ext cx="10668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52400"/>
            <a:ext cx="7325748" cy="584775"/>
          </a:xfrm>
          <a:prstGeom prst="rect">
            <a:avLst/>
          </a:prstGeom>
          <a:noFill/>
        </p:spPr>
        <p:txBody>
          <a:bodyPr wrap="square" rtlCol="0">
            <a:spAutoFit/>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ICS ORGANIZATIONAL CHART</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453218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2" y="1317516"/>
            <a:ext cx="7924800"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86039"/>
            <a:ext cx="7543800" cy="1323439"/>
          </a:xfrm>
          <a:prstGeom prst="rect">
            <a:avLst/>
          </a:prstGeom>
          <a:noFill/>
        </p:spPr>
        <p:txBody>
          <a:bodyPr wrap="square" rtlCol="0">
            <a:spAutoFit/>
          </a:bodyPr>
          <a:lstStyle/>
          <a:p>
            <a:pPr algn="ctr"/>
            <a:r>
              <a:rPr lang="en-US" sz="4000" b="1" dirty="0" smtClean="0">
                <a:solidFill>
                  <a:schemeClr val="tx2"/>
                </a:solidFill>
              </a:rPr>
              <a:t>Finance Section Chief </a:t>
            </a:r>
          </a:p>
          <a:p>
            <a:pPr algn="ctr"/>
            <a:r>
              <a:rPr lang="en-US" sz="4000" b="1" dirty="0" smtClean="0">
                <a:solidFill>
                  <a:schemeClr val="tx2"/>
                </a:solidFill>
              </a:rPr>
              <a:t>Roles and Responsibilities</a:t>
            </a:r>
            <a:endParaRPr lang="en-US" sz="4000" b="1" dirty="0">
              <a:solidFill>
                <a:schemeClr val="tx2"/>
              </a:solidFill>
            </a:endParaRPr>
          </a:p>
        </p:txBody>
      </p:sp>
      <p:sp>
        <p:nvSpPr>
          <p:cNvPr id="2" name="TextBox 1"/>
          <p:cNvSpPr txBox="1"/>
          <p:nvPr/>
        </p:nvSpPr>
        <p:spPr>
          <a:xfrm>
            <a:off x="6324600" y="5562600"/>
            <a:ext cx="226387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hlinkClick r:id="rId4" action="ppaction://hlinkfile"/>
              </a:rPr>
              <a:t>Operating Plan Worksheet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45268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85" y="924551"/>
            <a:ext cx="8481536" cy="486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304800"/>
            <a:ext cx="7096125" cy="707886"/>
          </a:xfrm>
          <a:prstGeom prst="rect">
            <a:avLst/>
          </a:prstGeom>
          <a:noFill/>
        </p:spPr>
        <p:txBody>
          <a:bodyPr wrap="square" rtlCol="0">
            <a:spAutoFit/>
          </a:bodyPr>
          <a:lstStyle/>
          <a:p>
            <a:pPr algn="ctr"/>
            <a:r>
              <a:rPr lang="en-US" sz="4000" b="1" dirty="0" smtClean="0">
                <a:solidFill>
                  <a:schemeClr val="tx2"/>
                </a:solidFill>
              </a:rPr>
              <a:t>Time Unit Leader</a:t>
            </a:r>
            <a:endParaRPr lang="en-US" sz="4000" b="1" dirty="0">
              <a:solidFill>
                <a:schemeClr val="tx2"/>
              </a:solidFill>
            </a:endParaRPr>
          </a:p>
        </p:txBody>
      </p:sp>
      <p:sp>
        <p:nvSpPr>
          <p:cNvPr id="2" name="TextBox 1">
            <a:hlinkClick r:id="rId4" action="ppaction://hlinkfile"/>
          </p:cNvPr>
          <p:cNvSpPr txBox="1"/>
          <p:nvPr/>
        </p:nvSpPr>
        <p:spPr>
          <a:xfrm>
            <a:off x="6019800" y="5486400"/>
            <a:ext cx="2590800" cy="261610"/>
          </a:xfrm>
          <a:prstGeom prst="rect">
            <a:avLst/>
          </a:prstGeom>
          <a:noFill/>
        </p:spPr>
        <p:txBody>
          <a:bodyPr wrap="square" rtlCol="0">
            <a:spAutoFit/>
          </a:bodyPr>
          <a:lstStyle/>
          <a:p>
            <a:r>
              <a:rPr lang="en-US" sz="1100" dirty="0" smtClean="0">
                <a:latin typeface="Times New Roman" panose="02020603050405020304" pitchFamily="18" charset="0"/>
                <a:cs typeface="Times New Roman" panose="02020603050405020304" pitchFamily="18" charset="0"/>
                <a:hlinkClick r:id="rId4" action="ppaction://hlinkfile"/>
              </a:rPr>
              <a:t>Personnel and Equipment  Spreadsheet</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47440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208"/>
            <a:ext cx="7543800" cy="544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1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610600" cy="54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10460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7" y="457200"/>
            <a:ext cx="798528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51885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Overview of the PA Program Process</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75" t="24125" r="28500" b="30888"/>
          <a:stretch/>
        </p:blipFill>
        <p:spPr bwMode="auto">
          <a:xfrm>
            <a:off x="762000" y="1371600"/>
            <a:ext cx="7639311" cy="4191000"/>
          </a:xfrm>
          <a:prstGeom prst="rect">
            <a:avLst/>
          </a:prstGeom>
          <a:noFill/>
          <a:ln w="635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066800" y="49530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9369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Purpose</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0" y="1600200"/>
            <a:ext cx="8153400" cy="4343400"/>
          </a:xfrm>
        </p:spPr>
        <p:txBody>
          <a:bodyPr>
            <a:noAutofit/>
          </a:bodyPr>
          <a:lstStyle/>
          <a:p>
            <a:pPr marL="347663" indent="0" algn="l">
              <a:spcBef>
                <a:spcPts val="600"/>
              </a:spcBef>
              <a:spcAft>
                <a:spcPts val="600"/>
              </a:spcAft>
            </a:pPr>
            <a:r>
              <a:rPr lang="en-US" sz="2000" dirty="0" smtClean="0">
                <a:latin typeface="Verdana" panose="020B0604030504040204" pitchFamily="34" charset="0"/>
                <a:ea typeface="Verdana" panose="020B0604030504040204" pitchFamily="34" charset="0"/>
                <a:cs typeface="Verdana" panose="020B0604030504040204" pitchFamily="34" charset="0"/>
              </a:rPr>
              <a:t>Facilitates </a:t>
            </a:r>
            <a:r>
              <a:rPr lang="en-US" sz="2000" dirty="0">
                <a:latin typeface="Verdana" panose="020B0604030504040204" pitchFamily="34" charset="0"/>
                <a:ea typeface="Verdana" panose="020B0604030504040204" pitchFamily="34" charset="0"/>
                <a:cs typeface="Verdana" panose="020B0604030504040204" pitchFamily="34" charset="0"/>
              </a:rPr>
              <a:t>collaboration and communication between disaster responders and financial managers prior to an emergency </a:t>
            </a:r>
            <a:r>
              <a:rPr lang="en-US" sz="2000" dirty="0" smtClean="0">
                <a:latin typeface="Verdana" panose="020B0604030504040204" pitchFamily="34" charset="0"/>
                <a:ea typeface="Verdana" panose="020B0604030504040204" pitchFamily="34" charset="0"/>
                <a:cs typeface="Verdana" panose="020B0604030504040204" pitchFamily="34" charset="0"/>
              </a:rPr>
              <a:t>occurring. </a:t>
            </a:r>
          </a:p>
          <a:p>
            <a:pPr marL="347663" indent="0" algn="l">
              <a:spcBef>
                <a:spcPts val="600"/>
              </a:spcBef>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690563"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Promoting financial responsibility</a:t>
            </a:r>
          </a:p>
          <a:p>
            <a:pPr marL="690563"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Equipping jurisdictions with the tools necessary to track, calculate and justify the costs of an emergency. </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42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Focus</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04800" y="1371600"/>
            <a:ext cx="8534400" cy="4114800"/>
          </a:xfrm>
        </p:spPr>
        <p:txBody>
          <a:bodyPr>
            <a:normAutofit/>
          </a:bodyPr>
          <a:lstStyle/>
          <a:p>
            <a:pPr marL="798513" indent="-450850"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Analyze accounting practices </a:t>
            </a:r>
            <a:r>
              <a:rPr lang="en-US" sz="2000" dirty="0">
                <a:latin typeface="Verdana" panose="020B0604030504040204" pitchFamily="34" charset="0"/>
                <a:ea typeface="Verdana" panose="020B0604030504040204" pitchFamily="34" charset="0"/>
                <a:cs typeface="Verdana" panose="020B0604030504040204" pitchFamily="34" charset="0"/>
              </a:rPr>
              <a:t>of </a:t>
            </a:r>
            <a:r>
              <a:rPr lang="en-US" sz="2000" dirty="0" smtClean="0">
                <a:latin typeface="Verdana" panose="020B0604030504040204" pitchFamily="34" charset="0"/>
                <a:ea typeface="Verdana" panose="020B0604030504040204" pitchFamily="34" charset="0"/>
                <a:cs typeface="Verdana" panose="020B0604030504040204" pitchFamily="34" charset="0"/>
              </a:rPr>
              <a:t>finance departments during a disaster and/or emergency.</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98513" indent="-450850"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Review best practices </a:t>
            </a:r>
            <a:r>
              <a:rPr lang="en-US" sz="2000" dirty="0">
                <a:latin typeface="Verdana" panose="020B0604030504040204" pitchFamily="34" charset="0"/>
                <a:ea typeface="Verdana" panose="020B0604030504040204" pitchFamily="34" charset="0"/>
                <a:cs typeface="Verdana" panose="020B0604030504040204" pitchFamily="34" charset="0"/>
              </a:rPr>
              <a:t>of </a:t>
            </a:r>
            <a:r>
              <a:rPr lang="en-US" sz="2000" dirty="0" smtClean="0">
                <a:latin typeface="Verdana" panose="020B0604030504040204" pitchFamily="34" charset="0"/>
                <a:ea typeface="Verdana" panose="020B0604030504040204" pitchFamily="34" charset="0"/>
                <a:cs typeface="Verdana" panose="020B0604030504040204" pitchFamily="34" charset="0"/>
              </a:rPr>
              <a:t>other departments.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98513" indent="-450850"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Develop SOPs to </a:t>
            </a:r>
            <a:r>
              <a:rPr lang="en-US" sz="2000" dirty="0">
                <a:latin typeface="Verdana" panose="020B0604030504040204" pitchFamily="34" charset="0"/>
                <a:ea typeface="Verdana" panose="020B0604030504040204" pitchFamily="34" charset="0"/>
                <a:cs typeface="Verdana" panose="020B0604030504040204" pitchFamily="34" charset="0"/>
              </a:rPr>
              <a:t>be followed during a disaster and/or emergency.</a:t>
            </a:r>
          </a:p>
          <a:p>
            <a:pPr marL="798513" indent="-450850"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Develop a process of calculating a “daily burn rate” for executive staff.</a:t>
            </a:r>
          </a:p>
          <a:p>
            <a:pPr marL="798513" indent="-450850" algn="l">
              <a:spcBef>
                <a:spcPts val="600"/>
              </a:spcBef>
              <a:spcAft>
                <a:spcPts val="600"/>
              </a:spcAft>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Develop a process for filing for reimbursement</a:t>
            </a:r>
          </a:p>
          <a:p>
            <a:pPr marL="798513" indent="-450850" algn="l">
              <a:spcBef>
                <a:spcPts val="600"/>
              </a:spcBef>
              <a:spcAft>
                <a:spcPts val="600"/>
              </a:spcAft>
              <a:buFont typeface="Wingdings" panose="05000000000000000000" pitchFamily="2" charset="2"/>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Understand </a:t>
            </a:r>
            <a:r>
              <a:rPr lang="en-US" sz="2000" dirty="0">
                <a:latin typeface="Verdana" panose="020B0604030504040204" pitchFamily="34" charset="0"/>
                <a:ea typeface="Verdana" panose="020B0604030504040204" pitchFamily="34" charset="0"/>
                <a:cs typeface="Verdana" panose="020B0604030504040204" pitchFamily="34" charset="0"/>
              </a:rPr>
              <a:t>how this burn rate connects to county thresholds during a major disaster </a:t>
            </a:r>
            <a:r>
              <a:rPr lang="en-US" sz="2000" dirty="0" smtClean="0">
                <a:latin typeface="Verdana" panose="020B0604030504040204" pitchFamily="34" charset="0"/>
                <a:ea typeface="Verdana" panose="020B0604030504040204" pitchFamily="34" charset="0"/>
                <a:cs typeface="Verdana" panose="020B0604030504040204" pitchFamily="34" charset="0"/>
              </a:rPr>
              <a:t>declaration.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7680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T-600 Course</a:t>
            </a:r>
            <a:endParaRPr lang="en-US" b="1" dirty="0"/>
          </a:p>
        </p:txBody>
      </p:sp>
      <p:sp>
        <p:nvSpPr>
          <p:cNvPr id="3" name="Content Placeholder 2"/>
          <p:cNvSpPr>
            <a:spLocks noGrp="1"/>
          </p:cNvSpPr>
          <p:nvPr>
            <p:ph idx="1"/>
          </p:nvPr>
        </p:nvSpPr>
        <p:spPr/>
        <p:txBody>
          <a:bodyPr>
            <a:normAutofit/>
          </a:bodyPr>
          <a:lstStyle/>
          <a:p>
            <a:pPr algn="l">
              <a:spcBef>
                <a:spcPts val="600"/>
              </a:spcBef>
              <a:spcAft>
                <a:spcPts val="600"/>
              </a:spcAft>
            </a:pPr>
            <a:r>
              <a:rPr lang="en-US" sz="2000" dirty="0" smtClean="0"/>
              <a:t>	The </a:t>
            </a:r>
            <a:r>
              <a:rPr lang="en-US" sz="2000" dirty="0"/>
              <a:t>T-600 course is an in-depth analysis of the financial capabilities of each jurisdiction during </a:t>
            </a:r>
            <a:r>
              <a:rPr lang="en-US" sz="2000" dirty="0" smtClean="0"/>
              <a:t>a disaster </a:t>
            </a:r>
            <a:r>
              <a:rPr lang="en-US" sz="2000" dirty="0"/>
              <a:t>or </a:t>
            </a:r>
            <a:r>
              <a:rPr lang="en-US" sz="2000" dirty="0" smtClean="0"/>
              <a:t>emergency. It will:</a:t>
            </a:r>
            <a:endParaRPr lang="en-US" sz="2000" dirty="0"/>
          </a:p>
          <a:p>
            <a:pPr lvl="1" indent="-395288">
              <a:spcBef>
                <a:spcPts val="600"/>
              </a:spcBef>
              <a:spcAft>
                <a:spcPts val="600"/>
              </a:spcAft>
              <a:buFont typeface="Wingdings" panose="05000000000000000000" pitchFamily="2" charset="2"/>
              <a:buChar char="§"/>
            </a:pPr>
            <a:r>
              <a:rPr lang="en-US" sz="2000" dirty="0"/>
              <a:t>Analyze the accounting practices of individual finance departments during disasters and emergencies by reviewing </a:t>
            </a:r>
            <a:r>
              <a:rPr lang="en-US" sz="2000" dirty="0" smtClean="0"/>
              <a:t>accounting systems.</a:t>
            </a:r>
            <a:endParaRPr lang="en-US" sz="2000" dirty="0"/>
          </a:p>
          <a:p>
            <a:pPr lvl="1" indent="-395288">
              <a:spcBef>
                <a:spcPts val="600"/>
              </a:spcBef>
              <a:spcAft>
                <a:spcPts val="600"/>
              </a:spcAft>
              <a:buFont typeface="Wingdings" panose="05000000000000000000" pitchFamily="2" charset="2"/>
              <a:buChar char="§"/>
            </a:pPr>
            <a:r>
              <a:rPr lang="en-US" sz="2000" dirty="0"/>
              <a:t>Identify gaps in policies and procedures when accounting for a disaster or emergency.</a:t>
            </a:r>
          </a:p>
          <a:p>
            <a:pPr lvl="1" indent="-395288">
              <a:spcBef>
                <a:spcPts val="600"/>
              </a:spcBef>
              <a:spcAft>
                <a:spcPts val="600"/>
              </a:spcAft>
              <a:buFont typeface="Wingdings" panose="05000000000000000000" pitchFamily="2" charset="2"/>
              <a:buChar char="§"/>
            </a:pPr>
            <a:r>
              <a:rPr lang="en-US" sz="2000" dirty="0"/>
              <a:t>Establish </a:t>
            </a:r>
            <a:r>
              <a:rPr lang="en-US" sz="2000" dirty="0" smtClean="0"/>
              <a:t>financial standard operating procedures </a:t>
            </a:r>
            <a:r>
              <a:rPr lang="en-US" sz="2000" dirty="0"/>
              <a:t>(SOPs) to be used during a disaster.</a:t>
            </a:r>
          </a:p>
          <a:p>
            <a:pPr lvl="1" indent="-395288">
              <a:spcBef>
                <a:spcPts val="600"/>
              </a:spcBef>
              <a:spcAft>
                <a:spcPts val="600"/>
              </a:spcAft>
              <a:buFont typeface="Wingdings" panose="05000000000000000000" pitchFamily="2" charset="2"/>
              <a:buChar char="§"/>
            </a:pPr>
            <a:r>
              <a:rPr lang="en-US" sz="2000" dirty="0"/>
              <a:t>Exercise </a:t>
            </a:r>
            <a:r>
              <a:rPr lang="en-US" sz="2000" dirty="0" smtClean="0"/>
              <a:t>financial </a:t>
            </a:r>
            <a:r>
              <a:rPr lang="en-US" sz="2000" dirty="0"/>
              <a:t>SOPs</a:t>
            </a:r>
            <a:r>
              <a:rPr lang="en-US" sz="2000" dirty="0" smtClean="0"/>
              <a:t>.</a:t>
            </a:r>
            <a:endParaRPr lang="en-US" sz="2000" dirty="0"/>
          </a:p>
        </p:txBody>
      </p:sp>
    </p:spTree>
    <p:extLst>
      <p:ext uri="{BB962C8B-B14F-4D97-AF65-F5344CB8AC3E}">
        <p14:creationId xmlns:p14="http://schemas.microsoft.com/office/powerpoint/2010/main" val="25815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Objectives</a:t>
            </a:r>
            <a:endParaRPr lang="en-US" b="1" dirty="0"/>
          </a:p>
        </p:txBody>
      </p:sp>
      <p:sp>
        <p:nvSpPr>
          <p:cNvPr id="3" name="Content Placeholder 2"/>
          <p:cNvSpPr>
            <a:spLocks noGrp="1"/>
          </p:cNvSpPr>
          <p:nvPr>
            <p:ph idx="1"/>
          </p:nvPr>
        </p:nvSpPr>
        <p:spPr/>
        <p:txBody>
          <a:bodyPr>
            <a:normAutofit/>
          </a:bodyPr>
          <a:lstStyle/>
          <a:p>
            <a:pPr marL="798513" indent="-450850" algn="l">
              <a:spcBef>
                <a:spcPts val="600"/>
              </a:spcBef>
              <a:spcAft>
                <a:spcPts val="600"/>
              </a:spcAft>
              <a:buFont typeface="Wingdings" panose="05000000000000000000" pitchFamily="2" charset="2"/>
              <a:buChar char="§"/>
            </a:pPr>
            <a:r>
              <a:rPr lang="en-US" sz="2000" dirty="0" smtClean="0"/>
              <a:t>Analyze accounting practices </a:t>
            </a:r>
            <a:r>
              <a:rPr lang="en-US" sz="2000" dirty="0"/>
              <a:t>of </a:t>
            </a:r>
            <a:r>
              <a:rPr lang="en-US" sz="2000" dirty="0" smtClean="0"/>
              <a:t>finance departments during a disaster and/or emergency.</a:t>
            </a:r>
            <a:endParaRPr lang="en-US" sz="2000" dirty="0"/>
          </a:p>
          <a:p>
            <a:pPr marL="798513" indent="-450850" algn="l">
              <a:spcBef>
                <a:spcPts val="600"/>
              </a:spcBef>
              <a:spcAft>
                <a:spcPts val="600"/>
              </a:spcAft>
              <a:buFont typeface="Wingdings" panose="05000000000000000000" pitchFamily="2" charset="2"/>
              <a:buChar char="§"/>
            </a:pPr>
            <a:r>
              <a:rPr lang="en-US" sz="2000" dirty="0" smtClean="0"/>
              <a:t>Review best practices </a:t>
            </a:r>
            <a:r>
              <a:rPr lang="en-US" sz="2000" dirty="0"/>
              <a:t>of </a:t>
            </a:r>
            <a:r>
              <a:rPr lang="en-US" sz="2000" dirty="0" smtClean="0"/>
              <a:t>other departments.</a:t>
            </a:r>
            <a:endParaRPr lang="en-US" sz="2000" dirty="0"/>
          </a:p>
          <a:p>
            <a:pPr marL="798513" indent="-450850" algn="l">
              <a:spcBef>
                <a:spcPts val="600"/>
              </a:spcBef>
              <a:spcAft>
                <a:spcPts val="600"/>
              </a:spcAft>
              <a:buFont typeface="Wingdings" panose="05000000000000000000" pitchFamily="2" charset="2"/>
              <a:buChar char="§"/>
            </a:pPr>
            <a:r>
              <a:rPr lang="en-US" sz="2000" dirty="0" smtClean="0"/>
              <a:t>Develop SOPs to </a:t>
            </a:r>
            <a:r>
              <a:rPr lang="en-US" sz="2000" dirty="0"/>
              <a:t>be followed during a disaster and/or emergency.</a:t>
            </a:r>
          </a:p>
          <a:p>
            <a:pPr marL="798513" indent="-450850" algn="l">
              <a:spcBef>
                <a:spcPts val="600"/>
              </a:spcBef>
              <a:spcAft>
                <a:spcPts val="600"/>
              </a:spcAft>
              <a:buFont typeface="Wingdings" panose="05000000000000000000" pitchFamily="2" charset="2"/>
              <a:buChar char="§"/>
            </a:pPr>
            <a:r>
              <a:rPr lang="en-US" sz="2000" dirty="0" smtClean="0"/>
              <a:t>Develop a process of calculating a “</a:t>
            </a:r>
            <a:r>
              <a:rPr lang="en-US" sz="2000" b="1" dirty="0" smtClean="0"/>
              <a:t>Daily Burn Rate</a:t>
            </a:r>
            <a:r>
              <a:rPr lang="en-US" sz="2000" dirty="0" smtClean="0"/>
              <a:t>” for executive staff.</a:t>
            </a:r>
          </a:p>
          <a:p>
            <a:pPr marL="798513" indent="-450850" algn="l">
              <a:spcBef>
                <a:spcPts val="600"/>
              </a:spcBef>
              <a:spcAft>
                <a:spcPts val="600"/>
              </a:spcAft>
              <a:buFont typeface="Wingdings" panose="05000000000000000000" pitchFamily="2" charset="2"/>
              <a:buChar char="§"/>
            </a:pPr>
            <a:r>
              <a:rPr lang="en-US" sz="2000" dirty="0" smtClean="0"/>
              <a:t>Understand </a:t>
            </a:r>
            <a:r>
              <a:rPr lang="en-US" sz="2000" dirty="0"/>
              <a:t>how this burn rate connects to county </a:t>
            </a:r>
            <a:r>
              <a:rPr lang="en-US" sz="2000" b="1" dirty="0"/>
              <a:t>thresholds</a:t>
            </a:r>
            <a:r>
              <a:rPr lang="en-US" sz="2000" dirty="0"/>
              <a:t> during a major disaster </a:t>
            </a:r>
            <a:r>
              <a:rPr lang="en-US" sz="2000" dirty="0" smtClean="0"/>
              <a:t>declaration.</a:t>
            </a:r>
            <a:endParaRPr lang="en-US" sz="2000" dirty="0"/>
          </a:p>
          <a:p>
            <a:pPr marL="798513" indent="-450850" algn="l">
              <a:spcBef>
                <a:spcPts val="600"/>
              </a:spcBef>
              <a:spcAft>
                <a:spcPts val="600"/>
              </a:spcAft>
              <a:buFont typeface="Wingdings" panose="05000000000000000000" pitchFamily="2" charset="2"/>
              <a:buChar char="§"/>
            </a:pPr>
            <a:r>
              <a:rPr lang="en-US" sz="2000" dirty="0" smtClean="0"/>
              <a:t>Develop </a:t>
            </a:r>
            <a:r>
              <a:rPr lang="en-US" sz="2000" dirty="0"/>
              <a:t>a process for filing for reimbursement (FEMA or </a:t>
            </a:r>
            <a:r>
              <a:rPr lang="en-US" sz="2000" dirty="0" smtClean="0"/>
              <a:t>state).</a:t>
            </a:r>
          </a:p>
          <a:p>
            <a:pPr>
              <a:spcBef>
                <a:spcPts val="600"/>
              </a:spcBef>
              <a:spcAft>
                <a:spcPts val="600"/>
              </a:spcAft>
            </a:pPr>
            <a:endParaRPr lang="en-US" sz="2000" dirty="0"/>
          </a:p>
        </p:txBody>
      </p:sp>
    </p:spTree>
    <p:extLst>
      <p:ext uri="{BB962C8B-B14F-4D97-AF65-F5344CB8AC3E}">
        <p14:creationId xmlns:p14="http://schemas.microsoft.com/office/powerpoint/2010/main" val="218850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048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0" y="201983"/>
            <a:ext cx="1447800" cy="461665"/>
          </a:xfrm>
          <a:prstGeom prst="rect">
            <a:avLst/>
          </a:prstGeom>
          <a:noFill/>
        </p:spPr>
        <p:txBody>
          <a:bodyPr wrap="square" rtlCol="0">
            <a:spAutoFit/>
          </a:bodyPr>
          <a:lstStyle/>
          <a:p>
            <a:r>
              <a:rPr lang="en-US" sz="2400" dirty="0" smtClean="0">
                <a:hlinkClick r:id="rId4"/>
              </a:rPr>
              <a:t>Example</a:t>
            </a:r>
            <a:endParaRPr lang="en-US" sz="2400" dirty="0"/>
          </a:p>
        </p:txBody>
      </p:sp>
    </p:spTree>
    <p:extLst>
      <p:ext uri="{BB962C8B-B14F-4D97-AF65-F5344CB8AC3E}">
        <p14:creationId xmlns:p14="http://schemas.microsoft.com/office/powerpoint/2010/main" val="88564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6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749" y="1309900"/>
            <a:ext cx="8451451" cy="461665"/>
          </a:xfrm>
          <a:prstGeom prst="rect">
            <a:avLst/>
          </a:prstGeom>
        </p:spPr>
        <p:txBody>
          <a:bodyPr wrap="square">
            <a:spAutoFit/>
          </a:bodyPr>
          <a:lstStyle/>
          <a:p>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FY 2016 Texas County Thresholds </a:t>
            </a:r>
            <a:r>
              <a:rPr lang="en-US" b="1" dirty="0">
                <a:solidFill>
                  <a:prstClr val="black"/>
                </a:solidFill>
                <a:latin typeface="Verdana" panose="020B0604030504040204" pitchFamily="34" charset="0"/>
                <a:ea typeface="Verdana" panose="020B0604030504040204" pitchFamily="34" charset="0"/>
                <a:cs typeface="Verdana" panose="020B0604030504040204" pitchFamily="34" charset="0"/>
              </a:rPr>
              <a:t>(at $3.57/Capita)</a:t>
            </a:r>
          </a:p>
        </p:txBody>
      </p:sp>
      <p:sp>
        <p:nvSpPr>
          <p:cNvPr id="3" name="Rectangle 2"/>
          <p:cNvSpPr/>
          <p:nvPr/>
        </p:nvSpPr>
        <p:spPr>
          <a:xfrm>
            <a:off x="792219" y="1777675"/>
            <a:ext cx="7848600" cy="707886"/>
          </a:xfrm>
          <a:prstGeom prst="rect">
            <a:avLst/>
          </a:prstGeom>
        </p:spPr>
        <p:txBody>
          <a:bodyPr wrap="square">
            <a:spAutoFit/>
          </a:bodyPr>
          <a:lstStyle/>
          <a:p>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COUNTY    	       CENSUS 2010 		DESIGNATION</a:t>
            </a:r>
          </a:p>
          <a:p>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NAME 		        POPULATION 		THRESHOLD</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7675" y="2473986"/>
            <a:ext cx="7698125" cy="3477875"/>
          </a:xfrm>
          <a:prstGeom prst="rect">
            <a:avLst/>
          </a:prstGeom>
          <a:noFill/>
        </p:spPr>
        <p:txBody>
          <a:bodyPr wrap="square" rtlCol="0">
            <a:spAutoFit/>
          </a:bodyPr>
          <a:lstStyle/>
          <a:p>
            <a:pPr algn="ct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Region 3 - DDC-20 – Corpus Christi</a:t>
            </a:r>
          </a:p>
          <a:p>
            <a:pPr>
              <a:tabLst>
                <a:tab pos="173038" algn="l"/>
                <a:tab pos="3657600" algn="ctr"/>
                <a:tab pos="7315200" algn="r"/>
              </a:tabLs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Aransas County	 23,158	     $82,674	Bee County              	 31,861                 	   $113,744</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Brooks County        	   7,223	     $25,786</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Duval County         	 11,782         	     $42,062</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Jim Hogg County 	   5,300	           $18,921	Kennedy County 	      416 	             $1,485</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Kleberg County       	  32,061 	   $114,458</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Live Oak County	  11,531	     $41,166</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Nueces County	340,223	 $1,214,596</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Refugio County	    7,383	      $26,357</a:t>
            </a:r>
          </a:p>
          <a:p>
            <a:pPr>
              <a:tabLst>
                <a:tab pos="173038" algn="l"/>
                <a:tab pos="3657600" algn="ctr"/>
                <a:tab pos="7315200" algn="r"/>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San Patricio County	  64,804	    $231,350</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28600" y="402225"/>
            <a:ext cx="8731809" cy="461665"/>
          </a:xfrm>
          <a:prstGeom prst="rect">
            <a:avLst/>
          </a:prstGeom>
          <a:noFill/>
        </p:spPr>
        <p:txBody>
          <a:bodyPr wrap="square" rtlCol="0">
            <a:spAutoFit/>
          </a:bodyPr>
          <a:lstStyle/>
          <a:p>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FY 2016 State Declaration Threshold </a:t>
            </a:r>
            <a:r>
              <a:rPr lang="en-US" b="1" dirty="0">
                <a:solidFill>
                  <a:prstClr val="black"/>
                </a:solidFill>
                <a:latin typeface="Verdana" panose="020B0604030504040204" pitchFamily="34" charset="0"/>
                <a:ea typeface="Verdana" panose="020B0604030504040204" pitchFamily="34" charset="0"/>
                <a:cs typeface="Verdana" panose="020B0604030504040204" pitchFamily="34" charset="0"/>
              </a:rPr>
              <a:t>(at 1.41/Capit</a:t>
            </a: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a</a:t>
            </a: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endPar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828800" y="805400"/>
            <a:ext cx="5181600" cy="461665"/>
          </a:xfrm>
          <a:prstGeom prst="rect">
            <a:avLst/>
          </a:prstGeom>
          <a:noFill/>
        </p:spPr>
        <p:txBody>
          <a:bodyPr wrap="square" rtlCol="0">
            <a:spAutoFit/>
          </a:bodyPr>
          <a:lstStyle/>
          <a:p>
            <a:pPr algn="ctr"/>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$35,455,241</a:t>
            </a:r>
            <a:endPar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286000" y="2828836"/>
            <a:ext cx="4572000" cy="1200329"/>
          </a:xfrm>
          <a:prstGeom prst="rect">
            <a:avLst/>
          </a:prstGeom>
        </p:spPr>
        <p:txBody>
          <a:bodyPr>
            <a:spAutoFit/>
          </a:bodyPr>
          <a:lstStyle/>
          <a:p>
            <a:endParaRPr lang="en-US" dirty="0"/>
          </a:p>
          <a:p>
            <a:endParaRPr lang="en-US" dirty="0"/>
          </a:p>
          <a:p>
            <a:r>
              <a:rPr lang="en-US" dirty="0"/>
              <a:t> </a:t>
            </a:r>
          </a:p>
          <a:p>
            <a:r>
              <a:rPr lang="en-US" dirty="0"/>
              <a:t>Example </a:t>
            </a:r>
          </a:p>
        </p:txBody>
      </p:sp>
    </p:spTree>
    <p:extLst>
      <p:ext uri="{BB962C8B-B14F-4D97-AF65-F5344CB8AC3E}">
        <p14:creationId xmlns:p14="http://schemas.microsoft.com/office/powerpoint/2010/main" val="13733500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1893</Words>
  <Application>Microsoft Office PowerPoint</Application>
  <PresentationFormat>On-screen Show (4:3)</PresentationFormat>
  <Paragraphs>265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Purpose</vt:lpstr>
      <vt:lpstr>Focus</vt:lpstr>
      <vt:lpstr>T-600 Course</vt:lpstr>
      <vt:lpstr>Course Objectives</vt:lpstr>
      <vt:lpstr>PowerPoint Presentation</vt:lpstr>
      <vt:lpstr>PowerPoint Presentation</vt:lpstr>
      <vt:lpstr>PowerPoint Presentation</vt:lpstr>
      <vt:lpstr>PowerPoint Presentation</vt:lpstr>
      <vt:lpstr>Daily Burn Rate vs. Reimbursement (Bonus Slide)</vt:lpstr>
      <vt:lpstr>Daily Burn Rate</vt:lpstr>
      <vt:lpstr>T-600 Course Overview</vt:lpstr>
      <vt:lpstr>PowerPoint Presentation</vt:lpstr>
      <vt:lpstr>PowerPoint Presentation</vt:lpstr>
      <vt:lpstr>PowerPoint Presentation</vt:lpstr>
      <vt:lpstr>PowerPoint Presentation</vt:lpstr>
      <vt:lpstr>PowerPoint Presentation</vt:lpstr>
      <vt:lpstr>PowerPoint Presentation</vt:lpstr>
      <vt:lpstr>Overview of the PA Program Process</vt:lpstr>
    </vt:vector>
  </TitlesOfParts>
  <Company>TXDPS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Ivonne</dc:creator>
  <cp:lastModifiedBy>Garza, Ivonne</cp:lastModifiedBy>
  <cp:revision>10</cp:revision>
  <dcterms:created xsi:type="dcterms:W3CDTF">2016-06-02T16:00:47Z</dcterms:created>
  <dcterms:modified xsi:type="dcterms:W3CDTF">2016-06-02T17:39:54Z</dcterms:modified>
</cp:coreProperties>
</file>